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687" r:id="rId3"/>
  </p:sldMasterIdLst>
  <p:sldIdLst>
    <p:sldId id="897" r:id="rId4"/>
    <p:sldId id="914" r:id="rId5"/>
    <p:sldId id="1000" r:id="rId6"/>
    <p:sldId id="992" r:id="rId7"/>
    <p:sldId id="917" r:id="rId8"/>
    <p:sldId id="996" r:id="rId9"/>
    <p:sldId id="918" r:id="rId10"/>
    <p:sldId id="991" r:id="rId11"/>
    <p:sldId id="919" r:id="rId12"/>
    <p:sldId id="920" r:id="rId13"/>
    <p:sldId id="995" r:id="rId14"/>
    <p:sldId id="1001" r:id="rId15"/>
    <p:sldId id="1002" r:id="rId16"/>
    <p:sldId id="1003" r:id="rId17"/>
    <p:sldId id="997" r:id="rId18"/>
    <p:sldId id="1005" r:id="rId19"/>
    <p:sldId id="1004" r:id="rId20"/>
    <p:sldId id="1006" r:id="rId21"/>
    <p:sldId id="1007" r:id="rId22"/>
    <p:sldId id="1008" r:id="rId23"/>
    <p:sldId id="970" r:id="rId24"/>
    <p:sldId id="973" r:id="rId25"/>
    <p:sldId id="993" r:id="rId26"/>
    <p:sldId id="921" r:id="rId27"/>
    <p:sldId id="922" r:id="rId28"/>
    <p:sldId id="994" r:id="rId29"/>
    <p:sldId id="923" r:id="rId30"/>
    <p:sldId id="8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D24F-3402-42CB-8184-BDB357033E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2C070D-E0F8-41D2-B026-7F06A754F6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F8B4F9-9B36-41E6-9AD2-474BE6B943B4}"/>
              </a:ext>
            </a:extLst>
          </p:cNvPr>
          <p:cNvSpPr>
            <a:spLocks noGrp="1"/>
          </p:cNvSpPr>
          <p:nvPr>
            <p:ph type="dt" sz="half" idx="10"/>
          </p:nvPr>
        </p:nvSpPr>
        <p:spPr/>
        <p:txBody>
          <a:bodyPr/>
          <a:lstStyle/>
          <a:p>
            <a:fld id="{78ABE3C1-DBE1-495D-B57B-2849774B866A}" type="datetimeFigureOut">
              <a:rPr lang="en-US" smtClean="0"/>
              <a:t>11/19/2020</a:t>
            </a:fld>
            <a:endParaRPr lang="en-US" dirty="0"/>
          </a:p>
        </p:txBody>
      </p:sp>
      <p:sp>
        <p:nvSpPr>
          <p:cNvPr id="5" name="Footer Placeholder 4">
            <a:extLst>
              <a:ext uri="{FF2B5EF4-FFF2-40B4-BE49-F238E27FC236}">
                <a16:creationId xmlns:a16="http://schemas.microsoft.com/office/drawing/2014/main" id="{86E45059-BDEF-4DF1-97B8-29D0E03767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5CA88-7127-4A2E-A18C-4FF601662D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92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88B-E67F-4671-9DC4-3BA6AD8A49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F02C1-A368-4B5A-8D71-7041E8538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475C0-DC0E-48C3-9CA6-4E8FDEDB27A1}"/>
              </a:ext>
            </a:extLst>
          </p:cNvPr>
          <p:cNvSpPr>
            <a:spLocks noGrp="1"/>
          </p:cNvSpPr>
          <p:nvPr>
            <p:ph type="dt" sz="half" idx="10"/>
          </p:nvPr>
        </p:nvSpPr>
        <p:spPr/>
        <p:txBody>
          <a:bodyPr/>
          <a:lstStyle/>
          <a:p>
            <a:fld id="{1FA3F48C-C7C6-4055-9F49-3777875E72AE}" type="datetimeFigureOut">
              <a:rPr lang="en-US" smtClean="0"/>
              <a:t>11/19/2020</a:t>
            </a:fld>
            <a:endParaRPr lang="en-US" dirty="0"/>
          </a:p>
        </p:txBody>
      </p:sp>
      <p:sp>
        <p:nvSpPr>
          <p:cNvPr id="5" name="Footer Placeholder 4">
            <a:extLst>
              <a:ext uri="{FF2B5EF4-FFF2-40B4-BE49-F238E27FC236}">
                <a16:creationId xmlns:a16="http://schemas.microsoft.com/office/drawing/2014/main" id="{90F579BE-4BCC-464A-A82C-1B266C4071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C3B15D-AEC7-47E5-8735-1D3B5A0F80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62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74624-65E7-4DDB-A314-C510A4BAA4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1A3B8-2334-43FE-8E7D-D60490BC2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8459F-F74C-426D-AA4B-7E469602AE0A}"/>
              </a:ext>
            </a:extLst>
          </p:cNvPr>
          <p:cNvSpPr>
            <a:spLocks noGrp="1"/>
          </p:cNvSpPr>
          <p:nvPr>
            <p:ph type="dt" sz="half" idx="10"/>
          </p:nvPr>
        </p:nvSpPr>
        <p:spPr/>
        <p:txBody>
          <a:bodyPr/>
          <a:lstStyle/>
          <a:p>
            <a:fld id="{6178E61D-D431-422C-9764-11DAFE33AB63}" type="datetimeFigureOut">
              <a:rPr lang="en-US" smtClean="0"/>
              <a:t>11/19/2020</a:t>
            </a:fld>
            <a:endParaRPr lang="en-US" dirty="0"/>
          </a:p>
        </p:txBody>
      </p:sp>
      <p:sp>
        <p:nvSpPr>
          <p:cNvPr id="5" name="Footer Placeholder 4">
            <a:extLst>
              <a:ext uri="{FF2B5EF4-FFF2-40B4-BE49-F238E27FC236}">
                <a16:creationId xmlns:a16="http://schemas.microsoft.com/office/drawing/2014/main" id="{852E4D2C-40C8-4702-B6E3-14669A065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5D0B86-CA99-4359-8095-BB3BBFD0D5C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231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8118" y="2177415"/>
            <a:ext cx="11835764"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3" name="Holder 3"/>
          <p:cNvSpPr>
            <a:spLocks noGrp="1"/>
          </p:cNvSpPr>
          <p:nvPr>
            <p:ph type="subTitle" idx="4"/>
          </p:nvPr>
        </p:nvSpPr>
        <p:spPr>
          <a:xfrm>
            <a:off x="448627" y="3587115"/>
            <a:ext cx="11294745" cy="438582"/>
          </a:xfrm>
          <a:prstGeom prst="rect">
            <a:avLst/>
          </a:prstGeom>
        </p:spPr>
        <p:txBody>
          <a:bodyPr wrap="square" lIns="0" tIns="0" rIns="0" bIns="0">
            <a:spAutoFit/>
          </a:bodyPr>
          <a:lstStyle>
            <a:lvl1pPr>
              <a:defRPr sz="2850" b="0" i="0">
                <a:solidFill>
                  <a:srgbClr val="A62E5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14633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3462486"/>
          </a:xfrm>
        </p:spPr>
        <p:txBody>
          <a:bodyPr lIns="0" tIns="0" rIns="0" bIns="0"/>
          <a:lstStyle>
            <a:lvl1pPr>
              <a:defRPr sz="225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599741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096000" y="1762125"/>
            <a:ext cx="0" cy="4645819"/>
          </a:xfrm>
          <a:custGeom>
            <a:avLst/>
            <a:gdLst/>
            <a:ahLst/>
            <a:cxnLst/>
            <a:rect l="l" t="t" r="r" b="b"/>
            <a:pathLst>
              <a:path h="6194425">
                <a:moveTo>
                  <a:pt x="0" y="0"/>
                </a:moveTo>
                <a:lnTo>
                  <a:pt x="0" y="6193971"/>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61664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4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942383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715581"/>
          </a:xfrm>
        </p:spPr>
        <p:txBody>
          <a:bodyPr lIns="0" tIns="0" rIns="0" bIns="0"/>
          <a:lstStyle>
            <a:lvl1pPr>
              <a:defRPr sz="465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0501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84700" y="426704"/>
            <a:ext cx="0" cy="5990749"/>
          </a:xfrm>
          <a:custGeom>
            <a:avLst/>
            <a:gdLst/>
            <a:ahLst/>
            <a:cxnLst/>
            <a:rect l="l" t="t" r="r" b="b"/>
            <a:pathLst>
              <a:path h="7987665">
                <a:moveTo>
                  <a:pt x="0" y="0"/>
                </a:moveTo>
                <a:lnTo>
                  <a:pt x="0" y="7987233"/>
                </a:lnTo>
              </a:path>
            </a:pathLst>
          </a:custGeom>
          <a:ln w="25400">
            <a:solidFill>
              <a:srgbClr val="F05A28"/>
            </a:solidFill>
          </a:ln>
        </p:spPr>
        <p:txBody>
          <a:bodyPr wrap="square" lIns="0" tIns="0" rIns="0" bIns="0" rtlCol="0"/>
          <a:lstStyle/>
          <a:p>
            <a:endParaRPr sz="1350"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4288801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11/19/2020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9121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11/19/2020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2694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11/19/2020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702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A64F-3CD9-44F1-A203-5002D6244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61E345-D65F-43F5-90AA-DE4B3826F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270339-B9FF-4C34-820D-838FEE8E8837}"/>
              </a:ext>
            </a:extLst>
          </p:cNvPr>
          <p:cNvSpPr>
            <a:spLocks noGrp="1"/>
          </p:cNvSpPr>
          <p:nvPr>
            <p:ph type="dt" sz="half" idx="10"/>
          </p:nvPr>
        </p:nvSpPr>
        <p:spPr/>
        <p:txBody>
          <a:bodyPr/>
          <a:lstStyle/>
          <a:p>
            <a:fld id="{12DE42F4-6EEF-4EF7-8ED4-2208F0F89A08}" type="datetimeFigureOut">
              <a:rPr lang="en-US" smtClean="0"/>
              <a:t>11/19/2020</a:t>
            </a:fld>
            <a:endParaRPr lang="en-US" dirty="0"/>
          </a:p>
        </p:txBody>
      </p:sp>
      <p:sp>
        <p:nvSpPr>
          <p:cNvPr id="5" name="Footer Placeholder 4">
            <a:extLst>
              <a:ext uri="{FF2B5EF4-FFF2-40B4-BE49-F238E27FC236}">
                <a16:creationId xmlns:a16="http://schemas.microsoft.com/office/drawing/2014/main" id="{489705B4-81DC-4DD0-AFA1-F4806EBD5B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20B8-2201-49B8-B821-11E2C2F46B0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0141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574797" y="2981893"/>
            <a:ext cx="5042407" cy="738664"/>
          </a:xfrm>
        </p:spPr>
        <p:txBody>
          <a:bodyPr lIns="0" tIns="0" rIns="0" bIns="0"/>
          <a:lstStyle>
            <a:lvl1pPr>
              <a:defRPr sz="4800" b="1" i="0">
                <a:solidFill>
                  <a:srgbClr val="5F5F5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11/19/2020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01931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11/19/2020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4899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C37A-C5F0-4BBA-B4C4-3492760D0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E1774-D5EA-4B73-857C-5151C4CB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FE0D56-0440-496E-86CF-2BDE291BC069}"/>
              </a:ext>
            </a:extLst>
          </p:cNvPr>
          <p:cNvSpPr>
            <a:spLocks noGrp="1"/>
          </p:cNvSpPr>
          <p:nvPr>
            <p:ph type="dt" sz="half" idx="10"/>
          </p:nvPr>
        </p:nvSpPr>
        <p:spPr/>
        <p:txBody>
          <a:bodyPr/>
          <a:lstStyle/>
          <a:p>
            <a:fld id="{30578ACC-22D6-47C1-A373-4FD133E34F3C}" type="datetimeFigureOut">
              <a:rPr lang="en-US" smtClean="0"/>
              <a:t>11/19/2020</a:t>
            </a:fld>
            <a:endParaRPr lang="en-US" dirty="0"/>
          </a:p>
        </p:txBody>
      </p:sp>
      <p:sp>
        <p:nvSpPr>
          <p:cNvPr id="5" name="Footer Placeholder 4">
            <a:extLst>
              <a:ext uri="{FF2B5EF4-FFF2-40B4-BE49-F238E27FC236}">
                <a16:creationId xmlns:a16="http://schemas.microsoft.com/office/drawing/2014/main" id="{B8FFE92C-935F-42C7-8126-E24A0C08F5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A44E39-BBF2-4F3B-9898-28005532CA7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543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B3B-A9C2-45BA-BB28-A8B1B7098E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AC8145-8F5B-4476-81AD-3A84B0A52F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4CFCE4-8860-4D64-8FCF-DFB43520E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F228D7-D5B5-46DA-8557-2C1C13599AA6}"/>
              </a:ext>
            </a:extLst>
          </p:cNvPr>
          <p:cNvSpPr>
            <a:spLocks noGrp="1"/>
          </p:cNvSpPr>
          <p:nvPr>
            <p:ph type="dt" sz="half" idx="10"/>
          </p:nvPr>
        </p:nvSpPr>
        <p:spPr/>
        <p:txBody>
          <a:bodyPr/>
          <a:lstStyle/>
          <a:p>
            <a:fld id="{4E5A6C69-6797-4E8A-BF37-F2C3751466E9}" type="datetimeFigureOut">
              <a:rPr lang="en-US" smtClean="0"/>
              <a:t>11/19/2020</a:t>
            </a:fld>
            <a:endParaRPr lang="en-US" dirty="0"/>
          </a:p>
        </p:txBody>
      </p:sp>
      <p:sp>
        <p:nvSpPr>
          <p:cNvPr id="6" name="Footer Placeholder 5">
            <a:extLst>
              <a:ext uri="{FF2B5EF4-FFF2-40B4-BE49-F238E27FC236}">
                <a16:creationId xmlns:a16="http://schemas.microsoft.com/office/drawing/2014/main" id="{DC345DB3-98BC-4BB3-BFD8-B56FEB5358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079579-79F7-4E8C-A991-20B25DC1C72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35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B9B1-976D-4F6B-83DF-DD2C62BDF2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2A7AD-D4B0-4077-8696-90BEFED28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E7542-9B2B-44D8-B7FF-BB704FE5F0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9A9660-A612-4342-877B-4A78ACFFC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B9AB03-82D4-4874-ADE7-3578C6409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0BC2FE-3CF7-4E62-8B85-DC41F8EA5257}"/>
              </a:ext>
            </a:extLst>
          </p:cNvPr>
          <p:cNvSpPr>
            <a:spLocks noGrp="1"/>
          </p:cNvSpPr>
          <p:nvPr>
            <p:ph type="dt" sz="half" idx="10"/>
          </p:nvPr>
        </p:nvSpPr>
        <p:spPr/>
        <p:txBody>
          <a:bodyPr/>
          <a:lstStyle/>
          <a:p>
            <a:fld id="{D82014A1-A632-4878-A0D3-F52BA7563730}" type="datetimeFigureOut">
              <a:rPr lang="en-US" smtClean="0"/>
              <a:t>11/19/2020</a:t>
            </a:fld>
            <a:endParaRPr lang="en-US" dirty="0"/>
          </a:p>
        </p:txBody>
      </p:sp>
      <p:sp>
        <p:nvSpPr>
          <p:cNvPr id="8" name="Footer Placeholder 7">
            <a:extLst>
              <a:ext uri="{FF2B5EF4-FFF2-40B4-BE49-F238E27FC236}">
                <a16:creationId xmlns:a16="http://schemas.microsoft.com/office/drawing/2014/main" id="{DDB638F2-B292-4D8A-8E45-6B8C12F8D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036218-8B4F-443C-AE57-2AA69E9C20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52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9487-9F87-456F-920B-A775F3E2E3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F48F1-9890-4035-8AD9-67A8BD602E03}"/>
              </a:ext>
            </a:extLst>
          </p:cNvPr>
          <p:cNvSpPr>
            <a:spLocks noGrp="1"/>
          </p:cNvSpPr>
          <p:nvPr>
            <p:ph type="dt" sz="half" idx="10"/>
          </p:nvPr>
        </p:nvSpPr>
        <p:spPr/>
        <p:txBody>
          <a:bodyPr/>
          <a:lstStyle/>
          <a:p>
            <a:fld id="{CE99F462-093F-4566-844B-4C71F2739DA5}" type="datetimeFigureOut">
              <a:rPr lang="en-US" smtClean="0"/>
              <a:t>11/19/2020</a:t>
            </a:fld>
            <a:endParaRPr lang="en-US" dirty="0"/>
          </a:p>
        </p:txBody>
      </p:sp>
      <p:sp>
        <p:nvSpPr>
          <p:cNvPr id="4" name="Footer Placeholder 3">
            <a:extLst>
              <a:ext uri="{FF2B5EF4-FFF2-40B4-BE49-F238E27FC236}">
                <a16:creationId xmlns:a16="http://schemas.microsoft.com/office/drawing/2014/main" id="{8C8FBED6-5DAA-4890-BE16-AD5799CB98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13B248-740E-407A-BE97-489F8B9E27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64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20BFC-1DD0-4C4F-BF71-325153D57591}"/>
              </a:ext>
            </a:extLst>
          </p:cNvPr>
          <p:cNvSpPr>
            <a:spLocks noGrp="1"/>
          </p:cNvSpPr>
          <p:nvPr>
            <p:ph type="dt" sz="half" idx="10"/>
          </p:nvPr>
        </p:nvSpPr>
        <p:spPr/>
        <p:txBody>
          <a:bodyPr/>
          <a:lstStyle/>
          <a:p>
            <a:fld id="{3D24A7AC-904D-4781-85BA-7D10C17ED021}" type="datetimeFigureOut">
              <a:rPr lang="en-US" smtClean="0"/>
              <a:t>11/19/2020</a:t>
            </a:fld>
            <a:endParaRPr lang="en-US" dirty="0"/>
          </a:p>
        </p:txBody>
      </p:sp>
      <p:sp>
        <p:nvSpPr>
          <p:cNvPr id="3" name="Footer Placeholder 2">
            <a:extLst>
              <a:ext uri="{FF2B5EF4-FFF2-40B4-BE49-F238E27FC236}">
                <a16:creationId xmlns:a16="http://schemas.microsoft.com/office/drawing/2014/main" id="{CBCAE89D-E908-46C6-96B1-928423D2D8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9BC4E7-0FF7-4759-81E2-CD50F94E60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730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624-1F97-4C33-9FBC-918EDA241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94B62-1F43-47A1-B085-0DD05AD47D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28DA9-4A7C-4A05-9867-48080AB70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2CBEB-F1AC-4D95-B5CE-C904939BB709}"/>
              </a:ext>
            </a:extLst>
          </p:cNvPr>
          <p:cNvSpPr>
            <a:spLocks noGrp="1"/>
          </p:cNvSpPr>
          <p:nvPr>
            <p:ph type="dt" sz="half" idx="10"/>
          </p:nvPr>
        </p:nvSpPr>
        <p:spPr/>
        <p:txBody>
          <a:bodyPr/>
          <a:lstStyle/>
          <a:p>
            <a:fld id="{E331444B-B92B-4E27-8C94-BB93EAF5CB18}" type="datetimeFigureOut">
              <a:rPr lang="en-US" smtClean="0"/>
              <a:t>11/19/2020</a:t>
            </a:fld>
            <a:endParaRPr lang="en-US" dirty="0"/>
          </a:p>
        </p:txBody>
      </p:sp>
      <p:sp>
        <p:nvSpPr>
          <p:cNvPr id="6" name="Footer Placeholder 5">
            <a:extLst>
              <a:ext uri="{FF2B5EF4-FFF2-40B4-BE49-F238E27FC236}">
                <a16:creationId xmlns:a16="http://schemas.microsoft.com/office/drawing/2014/main" id="{5ADA8505-4262-40BF-B83D-7B4C00B49C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CC6DD7-F94E-4FFE-BFC6-2C58928D8E2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7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46BF-4B1A-4F7D-BCDE-08737B2FD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14B36-7711-4346-AF96-F7CF21BB2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3C3CE55-5156-4DD6-9C85-B4578F70B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168B7-4C93-4F65-9127-D54A1AB8021B}"/>
              </a:ext>
            </a:extLst>
          </p:cNvPr>
          <p:cNvSpPr>
            <a:spLocks noGrp="1"/>
          </p:cNvSpPr>
          <p:nvPr>
            <p:ph type="dt" sz="half" idx="10"/>
          </p:nvPr>
        </p:nvSpPr>
        <p:spPr/>
        <p:txBody>
          <a:bodyPr/>
          <a:lstStyle/>
          <a:p>
            <a:fld id="{363EFA5E-FA76-400D-B3DC-F0BA90E6D107}" type="datetimeFigureOut">
              <a:rPr lang="en-US" smtClean="0"/>
              <a:t>11/19/2020</a:t>
            </a:fld>
            <a:endParaRPr lang="en-US" dirty="0"/>
          </a:p>
        </p:txBody>
      </p:sp>
      <p:sp>
        <p:nvSpPr>
          <p:cNvPr id="6" name="Footer Placeholder 5">
            <a:extLst>
              <a:ext uri="{FF2B5EF4-FFF2-40B4-BE49-F238E27FC236}">
                <a16:creationId xmlns:a16="http://schemas.microsoft.com/office/drawing/2014/main" id="{1D20028D-6E06-462F-B315-CF0977D0F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AA8C0C-B298-4802-A946-5856C6E399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2139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CEAB2-31DA-40DB-9FB4-47F4B55FB0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1B4D61-6475-4DA5-BFF7-AC413DED8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D51DD9-C6A8-4C79-8DB3-319C95084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11/19/2020</a:t>
            </a:fld>
            <a:endParaRPr lang="en-US" dirty="0"/>
          </a:p>
        </p:txBody>
      </p:sp>
      <p:sp>
        <p:nvSpPr>
          <p:cNvPr id="5" name="Footer Placeholder 4">
            <a:extLst>
              <a:ext uri="{FF2B5EF4-FFF2-40B4-BE49-F238E27FC236}">
                <a16:creationId xmlns:a16="http://schemas.microsoft.com/office/drawing/2014/main" id="{C546DA48-6098-4035-9F96-CC508EDCE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7B11FF7-B5C2-4B45-B554-B96270D94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540564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338" y="495300"/>
            <a:ext cx="6791325" cy="954107"/>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162051" y="1571625"/>
            <a:ext cx="11116151" cy="4616648"/>
          </a:xfrm>
          <a:prstGeom prst="rect">
            <a:avLst/>
          </a:prstGeom>
        </p:spPr>
        <p:txBody>
          <a:bodyPr wrap="square" lIns="0" tIns="0" rIns="0" bIns="0">
            <a:spAutoFit/>
          </a:bodyPr>
          <a:lstStyle>
            <a:lvl1pPr>
              <a:defRPr sz="30000" b="0"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11/19/2020</a:t>
            </a:fld>
            <a:endParaRPr lang="en-US"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1705448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996927" y="164592"/>
            <a:ext cx="195580" cy="6236547"/>
          </a:xfrm>
          <a:custGeom>
            <a:avLst/>
            <a:gdLst/>
            <a:ahLst/>
            <a:cxnLst/>
            <a:rect l="l" t="t" r="r" b="b"/>
            <a:pathLst>
              <a:path w="146684" h="4677410">
                <a:moveTo>
                  <a:pt x="0" y="4677155"/>
                </a:moveTo>
                <a:lnTo>
                  <a:pt x="146303" y="4677155"/>
                </a:lnTo>
                <a:lnTo>
                  <a:pt x="146303"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7" name="bk object 17"/>
          <p:cNvSpPr/>
          <p:nvPr/>
        </p:nvSpPr>
        <p:spPr>
          <a:xfrm>
            <a:off x="1" y="164592"/>
            <a:ext cx="195580" cy="6236547"/>
          </a:xfrm>
          <a:custGeom>
            <a:avLst/>
            <a:gdLst/>
            <a:ahLst/>
            <a:cxnLst/>
            <a:rect l="l" t="t" r="r" b="b"/>
            <a:pathLst>
              <a:path w="146685" h="4677410">
                <a:moveTo>
                  <a:pt x="0" y="4677155"/>
                </a:moveTo>
                <a:lnTo>
                  <a:pt x="146304" y="4677155"/>
                </a:lnTo>
                <a:lnTo>
                  <a:pt x="146304" y="0"/>
                </a:lnTo>
                <a:lnTo>
                  <a:pt x="0" y="0"/>
                </a:lnTo>
                <a:lnTo>
                  <a:pt x="0" y="4677155"/>
                </a:lnTo>
                <a:close/>
              </a:path>
            </a:pathLst>
          </a:custGeom>
          <a:solidFill>
            <a:srgbClr val="DCE2E3"/>
          </a:solidFill>
        </p:spPr>
        <p:txBody>
          <a:bodyPr wrap="square" lIns="0" tIns="0" rIns="0" bIns="0" rtlCol="0"/>
          <a:lstStyle/>
          <a:p>
            <a:endParaRPr sz="2400">
              <a:solidFill>
                <a:prstClr val="black"/>
              </a:solidFill>
            </a:endParaRPr>
          </a:p>
        </p:txBody>
      </p:sp>
      <p:sp>
        <p:nvSpPr>
          <p:cNvPr id="18" name="bk object 18"/>
          <p:cNvSpPr/>
          <p:nvPr/>
        </p:nvSpPr>
        <p:spPr>
          <a:xfrm>
            <a:off x="2223007" y="6400799"/>
            <a:ext cx="9969500" cy="457200"/>
          </a:xfrm>
          <a:custGeom>
            <a:avLst/>
            <a:gdLst/>
            <a:ahLst/>
            <a:cxnLst/>
            <a:rect l="l" t="t" r="r" b="b"/>
            <a:pathLst>
              <a:path w="7477125" h="342900">
                <a:moveTo>
                  <a:pt x="0" y="342900"/>
                </a:moveTo>
                <a:lnTo>
                  <a:pt x="7476744" y="342900"/>
                </a:lnTo>
                <a:lnTo>
                  <a:pt x="7476744"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19" name="bk object 19"/>
          <p:cNvSpPr/>
          <p:nvPr/>
        </p:nvSpPr>
        <p:spPr>
          <a:xfrm>
            <a:off x="0" y="6400799"/>
            <a:ext cx="707813" cy="457200"/>
          </a:xfrm>
          <a:custGeom>
            <a:avLst/>
            <a:gdLst/>
            <a:ahLst/>
            <a:cxnLst/>
            <a:rect l="l" t="t" r="r" b="b"/>
            <a:pathLst>
              <a:path w="530860" h="342900">
                <a:moveTo>
                  <a:pt x="0" y="342900"/>
                </a:moveTo>
                <a:lnTo>
                  <a:pt x="530352" y="342900"/>
                </a:lnTo>
                <a:lnTo>
                  <a:pt x="530352" y="0"/>
                </a:lnTo>
                <a:lnTo>
                  <a:pt x="0" y="0"/>
                </a:lnTo>
                <a:lnTo>
                  <a:pt x="0" y="342900"/>
                </a:lnTo>
                <a:close/>
              </a:path>
            </a:pathLst>
          </a:custGeom>
          <a:solidFill>
            <a:srgbClr val="DCE2E3"/>
          </a:solidFill>
        </p:spPr>
        <p:txBody>
          <a:bodyPr wrap="square" lIns="0" tIns="0" rIns="0" bIns="0" rtlCol="0"/>
          <a:lstStyle/>
          <a:p>
            <a:endParaRPr sz="2400">
              <a:solidFill>
                <a:prstClr val="black"/>
              </a:solidFill>
            </a:endParaRPr>
          </a:p>
        </p:txBody>
      </p:sp>
      <p:sp>
        <p:nvSpPr>
          <p:cNvPr id="20" name="bk object 20"/>
          <p:cNvSpPr/>
          <p:nvPr/>
        </p:nvSpPr>
        <p:spPr>
          <a:xfrm>
            <a:off x="0" y="1"/>
            <a:ext cx="12192000" cy="165100"/>
          </a:xfrm>
          <a:custGeom>
            <a:avLst/>
            <a:gdLst/>
            <a:ahLst/>
            <a:cxnLst/>
            <a:rect l="l" t="t" r="r" b="b"/>
            <a:pathLst>
              <a:path w="9144000" h="123825">
                <a:moveTo>
                  <a:pt x="0" y="123444"/>
                </a:moveTo>
                <a:lnTo>
                  <a:pt x="9144000" y="123444"/>
                </a:lnTo>
                <a:lnTo>
                  <a:pt x="9144000" y="0"/>
                </a:lnTo>
                <a:lnTo>
                  <a:pt x="0" y="0"/>
                </a:lnTo>
                <a:lnTo>
                  <a:pt x="0" y="123444"/>
                </a:lnTo>
                <a:close/>
              </a:path>
            </a:pathLst>
          </a:custGeom>
          <a:solidFill>
            <a:srgbClr val="DCE2E3"/>
          </a:solidFill>
        </p:spPr>
        <p:txBody>
          <a:bodyPr wrap="square" lIns="0" tIns="0" rIns="0" bIns="0" rtlCol="0"/>
          <a:lstStyle/>
          <a:p>
            <a:endParaRPr sz="2400">
              <a:solidFill>
                <a:prstClr val="black"/>
              </a:solidFill>
            </a:endParaRPr>
          </a:p>
        </p:txBody>
      </p:sp>
      <p:sp>
        <p:nvSpPr>
          <p:cNvPr id="21" name="bk object 21"/>
          <p:cNvSpPr/>
          <p:nvPr/>
        </p:nvSpPr>
        <p:spPr>
          <a:xfrm>
            <a:off x="705103" y="6301236"/>
            <a:ext cx="1517904" cy="556763"/>
          </a:xfrm>
          <a:prstGeom prst="rect">
            <a:avLst/>
          </a:prstGeom>
          <a:blipFill>
            <a:blip r:embed="rId7" cstate="print"/>
            <a:stretch>
              <a:fillRect/>
            </a:stretch>
          </a:blipFill>
        </p:spPr>
        <p:txBody>
          <a:bodyPr wrap="square" lIns="0" tIns="0" rIns="0" bIns="0" rtlCol="0"/>
          <a:lstStyle/>
          <a:p>
            <a:endParaRPr sz="2400">
              <a:solidFill>
                <a:prstClr val="black"/>
              </a:solidFill>
            </a:endParaRPr>
          </a:p>
        </p:txBody>
      </p:sp>
      <p:sp>
        <p:nvSpPr>
          <p:cNvPr id="2" name="Holder 2"/>
          <p:cNvSpPr>
            <a:spLocks noGrp="1"/>
          </p:cNvSpPr>
          <p:nvPr>
            <p:ph type="title"/>
          </p:nvPr>
        </p:nvSpPr>
        <p:spPr>
          <a:xfrm>
            <a:off x="3574797" y="2981893"/>
            <a:ext cx="5042407" cy="553998"/>
          </a:xfrm>
          <a:prstGeom prst="rect">
            <a:avLst/>
          </a:prstGeom>
        </p:spPr>
        <p:txBody>
          <a:bodyPr wrap="square" lIns="0" tIns="0" rIns="0" bIns="0">
            <a:spAutoFit/>
          </a:bodyPr>
          <a:lstStyle>
            <a:lvl1pPr>
              <a:defRPr sz="3600" b="1" i="0">
                <a:solidFill>
                  <a:srgbClr val="5F5F5F"/>
                </a:solidFill>
                <a:latin typeface="Calibri"/>
                <a:cs typeface="Calibri"/>
              </a:defRPr>
            </a:lvl1pPr>
          </a:lstStyle>
          <a:p>
            <a:endParaRPr/>
          </a:p>
        </p:txBody>
      </p:sp>
      <p:sp>
        <p:nvSpPr>
          <p:cNvPr id="3" name="Holder 3"/>
          <p:cNvSpPr>
            <a:spLocks noGrp="1"/>
          </p:cNvSpPr>
          <p:nvPr>
            <p:ph type="body" idx="1"/>
          </p:nvPr>
        </p:nvSpPr>
        <p:spPr>
          <a:xfrm>
            <a:off x="1792733" y="1355513"/>
            <a:ext cx="86065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8175752" y="6529053"/>
            <a:ext cx="3813387" cy="153888"/>
          </a:xfrm>
          <a:prstGeom prst="rect">
            <a:avLst/>
          </a:prstGeom>
        </p:spPr>
        <p:txBody>
          <a:bodyPr wrap="square" lIns="0" tIns="0" rIns="0" bIns="0">
            <a:spAutoFit/>
          </a:bodyPr>
          <a:lstStyle>
            <a:lvl1pPr>
              <a:defRPr sz="1067" b="0" i="0">
                <a:solidFill>
                  <a:srgbClr val="9F9F9F"/>
                </a:solidFill>
                <a:latin typeface="Calibri"/>
                <a:cs typeface="Calibri"/>
              </a:defRPr>
            </a:lvl1pPr>
          </a:lstStyle>
          <a:p>
            <a:pPr marL="16934">
              <a:lnSpc>
                <a:spcPts val="1173"/>
              </a:lnSpc>
            </a:pPr>
            <a:r>
              <a:rPr lang="en-IN" spc="7"/>
              <a:t>Copyright </a:t>
            </a:r>
            <a:r>
              <a:rPr lang="en-IN" spc="27"/>
              <a:t>© </a:t>
            </a:r>
            <a:r>
              <a:rPr lang="en-IN" spc="13"/>
              <a:t>2017, </a:t>
            </a:r>
            <a:r>
              <a:rPr lang="en-IN" spc="7"/>
              <a:t>edureka </a:t>
            </a:r>
            <a:r>
              <a:rPr lang="en-IN" spc="13"/>
              <a:t>and/or </a:t>
            </a:r>
            <a:r>
              <a:rPr lang="en-IN" spc="7"/>
              <a:t>its affiliates. All rights</a:t>
            </a:r>
            <a:r>
              <a:rPr lang="en-IN" spc="67"/>
              <a:t> </a:t>
            </a:r>
            <a:r>
              <a:rPr lang="en-IN" spc="7"/>
              <a:t>reserved.</a:t>
            </a:r>
            <a:endParaRPr lang="en-IN" spc="7" dirty="0"/>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11/19/2020</a:t>
            </a:fld>
            <a:endParaRPr lang="en-US">
              <a:solidFill>
                <a:prstClr val="black">
                  <a:tint val="75000"/>
                </a:prstClr>
              </a:solidFill>
            </a:endParaRPr>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476877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bodyStyle>
    <p:otherStyle>
      <a:lvl1pPr marL="0">
        <a:defRPr>
          <a:latin typeface="+mn-lt"/>
          <a:ea typeface="+mn-ea"/>
          <a:cs typeface="+mn-cs"/>
        </a:defRPr>
      </a:lvl1pPr>
      <a:lvl2pPr marL="609630">
        <a:defRPr>
          <a:latin typeface="+mn-lt"/>
          <a:ea typeface="+mn-ea"/>
          <a:cs typeface="+mn-cs"/>
        </a:defRPr>
      </a:lvl2pPr>
      <a:lvl3pPr marL="1219261">
        <a:defRPr>
          <a:latin typeface="+mn-lt"/>
          <a:ea typeface="+mn-ea"/>
          <a:cs typeface="+mn-cs"/>
        </a:defRPr>
      </a:lvl3pPr>
      <a:lvl4pPr marL="1828891">
        <a:defRPr>
          <a:latin typeface="+mn-lt"/>
          <a:ea typeface="+mn-ea"/>
          <a:cs typeface="+mn-cs"/>
        </a:defRPr>
      </a:lvl4pPr>
      <a:lvl5pPr marL="2438522">
        <a:defRPr>
          <a:latin typeface="+mn-lt"/>
          <a:ea typeface="+mn-ea"/>
          <a:cs typeface="+mn-cs"/>
        </a:defRPr>
      </a:lvl5pPr>
      <a:lvl6pPr marL="3048152">
        <a:defRPr>
          <a:latin typeface="+mn-lt"/>
          <a:ea typeface="+mn-ea"/>
          <a:cs typeface="+mn-cs"/>
        </a:defRPr>
      </a:lvl6pPr>
      <a:lvl7pPr marL="3657783">
        <a:defRPr>
          <a:latin typeface="+mn-lt"/>
          <a:ea typeface="+mn-ea"/>
          <a:cs typeface="+mn-cs"/>
        </a:defRPr>
      </a:lvl7pPr>
      <a:lvl8pPr marL="4267413">
        <a:defRPr>
          <a:latin typeface="+mn-lt"/>
          <a:ea typeface="+mn-ea"/>
          <a:cs typeface="+mn-cs"/>
        </a:defRPr>
      </a:lvl8pPr>
      <a:lvl9pPr marL="48770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emf"/><Relationship Id="rId3" Type="http://schemas.openxmlformats.org/officeDocument/2006/relationships/image" Target="../media/image19.emf"/><Relationship Id="rId21" Type="http://schemas.openxmlformats.org/officeDocument/2006/relationships/image" Target="../media/image37.emf"/><Relationship Id="rId7" Type="http://schemas.openxmlformats.org/officeDocument/2006/relationships/image" Target="../media/image23.emf"/><Relationship Id="rId12" Type="http://schemas.openxmlformats.org/officeDocument/2006/relationships/image" Target="../media/image28.jpeg"/><Relationship Id="rId17" Type="http://schemas.openxmlformats.org/officeDocument/2006/relationships/image" Target="../media/image33.emf"/><Relationship Id="rId2" Type="http://schemas.openxmlformats.org/officeDocument/2006/relationships/image" Target="../media/image4.png"/><Relationship Id="rId16" Type="http://schemas.openxmlformats.org/officeDocument/2006/relationships/image" Target="../media/image32.emf"/><Relationship Id="rId20"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7.png"/><Relationship Id="rId5" Type="http://schemas.openxmlformats.org/officeDocument/2006/relationships/image" Target="../media/image21.emf"/><Relationship Id="rId15" Type="http://schemas.openxmlformats.org/officeDocument/2006/relationships/image" Target="../media/image31.emf"/><Relationship Id="rId10" Type="http://schemas.openxmlformats.org/officeDocument/2006/relationships/image" Target="../media/image26.png"/><Relationship Id="rId19" Type="http://schemas.openxmlformats.org/officeDocument/2006/relationships/image" Target="../media/image35.emf"/><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5" Type="http://schemas.openxmlformats.org/officeDocument/2006/relationships/hyperlink" Target="https://github.com/intellectsriram" TargetMode="External"/><Relationship Id="rId4" Type="http://schemas.openxmlformats.org/officeDocument/2006/relationships/hyperlink" Target="https://www.linkedin.com/in/sriram-balasubramanian-374566166/"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a:t>
            </a:r>
          </a:p>
        </p:txBody>
      </p:sp>
      <p:sp>
        <p:nvSpPr>
          <p:cNvPr id="3" name="object 3"/>
          <p:cNvSpPr txBox="1">
            <a:spLocks noGrp="1"/>
          </p:cNvSpPr>
          <p:nvPr>
            <p:ph type="title"/>
          </p:nvPr>
        </p:nvSpPr>
        <p:spPr>
          <a:xfrm>
            <a:off x="706120" y="3790406"/>
            <a:ext cx="10779763" cy="714939"/>
          </a:xfrm>
          <a:prstGeom prst="rect">
            <a:avLst/>
          </a:prstGeom>
        </p:spPr>
        <p:txBody>
          <a:bodyPr vert="horz" wrap="square" lIns="0" tIns="85725" rIns="0" bIns="0" rtlCol="0">
            <a:spAutoFit/>
          </a:bodyPr>
          <a:lstStyle/>
          <a:p>
            <a:pPr marL="1952625" marR="3810" indent="-1943100" algn="r">
              <a:lnSpc>
                <a:spcPts val="4875"/>
              </a:lnSpc>
              <a:spcBef>
                <a:spcPts val="675"/>
              </a:spcBef>
            </a:pPr>
            <a:r>
              <a:rPr lang="en-US" sz="4500" spc="-614" dirty="0">
                <a:solidFill>
                  <a:srgbClr val="FFFFFF"/>
                </a:solidFill>
              </a:rPr>
              <a:t>1 . 3   A R T I F I C I A L    I N T E L L I  G E N C E    D E M O</a:t>
            </a:r>
            <a:endParaRPr sz="4500" dirty="0"/>
          </a:p>
        </p:txBody>
      </p:sp>
      <p:sp>
        <p:nvSpPr>
          <p:cNvPr id="8" name="object 2">
            <a:extLst>
              <a:ext uri="{FF2B5EF4-FFF2-40B4-BE49-F238E27FC236}">
                <a16:creationId xmlns:a16="http://schemas.microsoft.com/office/drawing/2014/main" id="{89759FDD-2438-403F-AD85-7F0EE57353C3}"/>
              </a:ext>
            </a:extLst>
          </p:cNvPr>
          <p:cNvSpPr/>
          <p:nvPr/>
        </p:nvSpPr>
        <p:spPr>
          <a:xfrm>
            <a:off x="706120" y="4585631"/>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11" name="object 3">
            <a:extLst>
              <a:ext uri="{FF2B5EF4-FFF2-40B4-BE49-F238E27FC236}">
                <a16:creationId xmlns:a16="http://schemas.microsoft.com/office/drawing/2014/main" id="{6BD8AC66-7433-41D3-A650-BD7FA63CF88C}"/>
              </a:ext>
            </a:extLst>
          </p:cNvPr>
          <p:cNvSpPr txBox="1">
            <a:spLocks/>
          </p:cNvSpPr>
          <p:nvPr/>
        </p:nvSpPr>
        <p:spPr>
          <a:xfrm>
            <a:off x="706120" y="4784301"/>
            <a:ext cx="10594811" cy="1359924"/>
          </a:xfrm>
          <a:prstGeom prst="rect">
            <a:avLst/>
          </a:prstGeom>
        </p:spPr>
        <p:txBody>
          <a:bodyPr vert="horz" wrap="square" lIns="0" tIns="85725" rIns="0" bIns="0" rtlCol="0">
            <a:spAutoFit/>
          </a:bodyPr>
          <a:lstStyle>
            <a:lvl1pPr>
              <a:defRPr sz="4650" b="0" i="0">
                <a:solidFill>
                  <a:schemeClr val="tx1"/>
                </a:solidFill>
                <a:latin typeface="Arial"/>
                <a:ea typeface="+mj-ea"/>
                <a:cs typeface="Arial"/>
              </a:defRPr>
            </a:lvl1pPr>
          </a:lstStyle>
          <a:p>
            <a:pPr marL="1952625" marR="3810" indent="-1943100" algn="r">
              <a:lnSpc>
                <a:spcPts val="4875"/>
              </a:lnSpc>
              <a:spcBef>
                <a:spcPts val="675"/>
              </a:spcBef>
            </a:pPr>
            <a:r>
              <a:rPr lang="pt-BR" sz="4500" kern="0" spc="-614" dirty="0">
                <a:solidFill>
                  <a:srgbClr val="FFFFFF"/>
                </a:solidFill>
              </a:rPr>
              <a:t> </a:t>
            </a:r>
            <a:r>
              <a:rPr lang="pt-BR" sz="2800" kern="0" spc="-614" dirty="0">
                <a:solidFill>
                  <a:srgbClr val="FFFFFF"/>
                </a:solidFill>
                <a:latin typeface="Harrington" panose="04040505050A02020702" pitchFamily="82" charset="0"/>
              </a:rPr>
              <a:t>    </a:t>
            </a:r>
            <a:r>
              <a:rPr lang="en-US" sz="2800" kern="0" spc="-614" dirty="0">
                <a:solidFill>
                  <a:srgbClr val="FFFFFF"/>
                </a:solidFill>
                <a:latin typeface="Harrington" panose="04040505050A02020702" pitchFamily="82" charset="0"/>
              </a:rPr>
              <a:t>S          </a:t>
            </a:r>
            <a:r>
              <a:rPr lang="en-US" sz="2800" spc="-614" dirty="0">
                <a:solidFill>
                  <a:srgbClr val="FFFFFF"/>
                </a:solidFill>
                <a:latin typeface="Harrington" panose="04040505050A02020702" pitchFamily="82" charset="0"/>
              </a:rPr>
              <a:t>r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i   </a:t>
            </a:r>
            <a:r>
              <a:rPr lang="en-US" sz="3200" spc="-614" dirty="0">
                <a:solidFill>
                  <a:srgbClr val="FFFFFF"/>
                </a:solidFill>
                <a:latin typeface="Harrington" panose="04040505050A02020702" pitchFamily="82" charset="0"/>
              </a:rPr>
              <a:t>   r    </a:t>
            </a:r>
            <a:r>
              <a:rPr lang="en-US" sz="2800" spc="-614" dirty="0">
                <a:solidFill>
                  <a:srgbClr val="FFFFFF"/>
                </a:solidFill>
                <a:latin typeface="Harrington" panose="04040505050A02020702" pitchFamily="82" charset="0"/>
              </a:rPr>
              <a:t>a </a:t>
            </a:r>
            <a:r>
              <a:rPr lang="en-US" sz="3200" spc="-614" dirty="0">
                <a:solidFill>
                  <a:srgbClr val="FFFFFF"/>
                </a:solidFill>
                <a:latin typeface="Harrington" panose="04040505050A02020702" pitchFamily="82" charset="0"/>
              </a:rPr>
              <a:t>    </a:t>
            </a:r>
            <a:r>
              <a:rPr lang="en-US" sz="2800" spc="-614" dirty="0">
                <a:solidFill>
                  <a:srgbClr val="FFFFFF"/>
                </a:solidFill>
                <a:latin typeface="Harrington" panose="04040505050A02020702" pitchFamily="82" charset="0"/>
              </a:rPr>
              <a:t>m</a:t>
            </a:r>
            <a:r>
              <a:rPr lang="en-US" sz="2800" kern="0" spc="-614" dirty="0">
                <a:solidFill>
                  <a:srgbClr val="FFFFFF"/>
                </a:solidFill>
                <a:latin typeface="Harrington" panose="04040505050A02020702" pitchFamily="82" charset="0"/>
              </a:rPr>
              <a:t>  </a:t>
            </a:r>
            <a:r>
              <a:rPr lang="en-US" sz="3200" kern="0" spc="-614" dirty="0">
                <a:solidFill>
                  <a:srgbClr val="FFFFFF"/>
                </a:solidFill>
                <a:latin typeface="Harrington" panose="04040505050A02020702" pitchFamily="82" charset="0"/>
              </a:rPr>
              <a:t>   -    </a:t>
            </a:r>
            <a:r>
              <a:rPr lang="en-US" sz="2800" kern="0" spc="-614" dirty="0">
                <a:solidFill>
                  <a:srgbClr val="FFFFFF"/>
                </a:solidFill>
                <a:latin typeface="Harrington" panose="04040505050A02020702" pitchFamily="82" charset="0"/>
              </a:rPr>
              <a:t>  I       T             E        x        p       e        r       t </a:t>
            </a:r>
          </a:p>
          <a:p>
            <a:pPr marL="1952625" marR="3810" lvl="0" indent="-1943100" algn="l" defTabSz="914400" rtl="0" eaLnBrk="1" fontAlgn="auto" latinLnBrk="0" hangingPunct="1">
              <a:lnSpc>
                <a:spcPts val="4875"/>
              </a:lnSpc>
              <a:spcBef>
                <a:spcPts val="675"/>
              </a:spcBef>
              <a:spcAft>
                <a:spcPts val="0"/>
              </a:spcAft>
              <a:buClrTx/>
              <a:buSzTx/>
              <a:buFontTx/>
              <a:buNone/>
              <a:tabLst/>
              <a:defRPr/>
            </a:pPr>
            <a:r>
              <a:rPr kumimoji="0" lang="en-US" sz="2800" b="0" i="0" u="none" strike="noStrike" kern="0" cap="none" spc="-614"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Y  o   u    t     u    b    e       C    h     a     n    n     e    l    :      I    n     t     e     l      l     e     c     t         S    r     i     r     a      m</a:t>
            </a:r>
            <a:endParaRPr lang="pt-BR" sz="2800" kern="0" dirty="0">
              <a:latin typeface="Harrington" panose="04040505050A02020702" pitchFamily="82" charset="0"/>
            </a:endParaRPr>
          </a:p>
        </p:txBody>
      </p:sp>
      <p:pic>
        <p:nvPicPr>
          <p:cNvPr id="4" name="Picture 3">
            <a:extLst>
              <a:ext uri="{FF2B5EF4-FFF2-40B4-BE49-F238E27FC236}">
                <a16:creationId xmlns:a16="http://schemas.microsoft.com/office/drawing/2014/main" id="{30084A49-6E22-4EA2-AD6D-D3E4A41B83CB}"/>
              </a:ext>
            </a:extLst>
          </p:cNvPr>
          <p:cNvPicPr>
            <a:picLocks noChangeAspect="1"/>
          </p:cNvPicPr>
          <p:nvPr/>
        </p:nvPicPr>
        <p:blipFill>
          <a:blip r:embed="rId2"/>
          <a:stretch>
            <a:fillRect/>
          </a:stretch>
        </p:blipFill>
        <p:spPr>
          <a:xfrm>
            <a:off x="7652551" y="4827194"/>
            <a:ext cx="765727" cy="638967"/>
          </a:xfrm>
          <a:prstGeom prst="rect">
            <a:avLst/>
          </a:prstGeom>
        </p:spPr>
      </p:pic>
      <p:pic>
        <p:nvPicPr>
          <p:cNvPr id="5" name="Picture 4">
            <a:extLst>
              <a:ext uri="{FF2B5EF4-FFF2-40B4-BE49-F238E27FC236}">
                <a16:creationId xmlns:a16="http://schemas.microsoft.com/office/drawing/2014/main" id="{0253E0FB-6CAE-4626-A860-5F7D34864665}"/>
              </a:ext>
            </a:extLst>
          </p:cNvPr>
          <p:cNvPicPr>
            <a:picLocks noChangeAspect="1"/>
          </p:cNvPicPr>
          <p:nvPr/>
        </p:nvPicPr>
        <p:blipFill>
          <a:blip r:embed="rId3"/>
          <a:stretch>
            <a:fillRect/>
          </a:stretch>
        </p:blipFill>
        <p:spPr>
          <a:xfrm>
            <a:off x="4065081" y="541848"/>
            <a:ext cx="4061837" cy="2620182"/>
          </a:xfrm>
          <a:prstGeom prst="rect">
            <a:avLst/>
          </a:prstGeom>
        </p:spPr>
      </p:pic>
    </p:spTree>
    <p:extLst>
      <p:ext uri="{BB962C8B-B14F-4D97-AF65-F5344CB8AC3E}">
        <p14:creationId xmlns:p14="http://schemas.microsoft.com/office/powerpoint/2010/main" val="327501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Human Vs Machine Evolution</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Machines can evolve and propagate knowledge at a much faster rate in comparison to humans</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sp>
        <p:nvSpPr>
          <p:cNvPr id="8" name="TextBox 7">
            <a:extLst>
              <a:ext uri="{FF2B5EF4-FFF2-40B4-BE49-F238E27FC236}">
                <a16:creationId xmlns:a16="http://schemas.microsoft.com/office/drawing/2014/main" id="{D06F89FB-67A3-499E-B421-369383D77ADE}"/>
              </a:ext>
            </a:extLst>
          </p:cNvPr>
          <p:cNvSpPr txBox="1"/>
          <p:nvPr/>
        </p:nvSpPr>
        <p:spPr>
          <a:xfrm>
            <a:off x="1040906" y="2548722"/>
            <a:ext cx="4188042" cy="2585323"/>
          </a:xfrm>
          <a:prstGeom prst="rect">
            <a:avLst/>
          </a:prstGeom>
          <a:noFill/>
        </p:spPr>
        <p:txBody>
          <a:bodyPr wrap="square">
            <a:spAutoFit/>
          </a:bodyPr>
          <a:lstStyle/>
          <a:p>
            <a:pPr algn="ctr"/>
            <a:r>
              <a:rPr lang="en-US" b="1" u="sng" dirty="0">
                <a:solidFill>
                  <a:schemeClr val="bg1"/>
                </a:solidFill>
              </a:rPr>
              <a:t>Human Evolution</a:t>
            </a:r>
          </a:p>
          <a:p>
            <a:pPr algn="ctr"/>
            <a:endParaRPr lang="en-US" b="1" dirty="0">
              <a:solidFill>
                <a:schemeClr val="bg1"/>
              </a:solidFill>
            </a:endParaRPr>
          </a:p>
          <a:p>
            <a:pPr algn="just"/>
            <a:r>
              <a:rPr lang="en-US" dirty="0">
                <a:solidFill>
                  <a:schemeClr val="bg1"/>
                </a:solidFill>
              </a:rPr>
              <a:t>If a human makes a mistake and learns how to correct it, that </a:t>
            </a:r>
            <a:r>
              <a:rPr lang="en-US" b="1" dirty="0">
                <a:solidFill>
                  <a:schemeClr val="bg1"/>
                </a:solidFill>
              </a:rPr>
              <a:t>human has learned </a:t>
            </a:r>
            <a:r>
              <a:rPr lang="en-US" dirty="0">
                <a:solidFill>
                  <a:schemeClr val="bg1"/>
                </a:solidFill>
              </a:rPr>
              <a:t>and corrected that mistake; </a:t>
            </a:r>
          </a:p>
          <a:p>
            <a:pPr algn="just"/>
            <a:endParaRPr lang="en-US" dirty="0">
              <a:solidFill>
                <a:schemeClr val="bg1"/>
              </a:solidFill>
            </a:endParaRPr>
          </a:p>
          <a:p>
            <a:pPr algn="just"/>
            <a:r>
              <a:rPr lang="en-US" dirty="0">
                <a:solidFill>
                  <a:schemeClr val="bg1"/>
                </a:solidFill>
              </a:rPr>
              <a:t>However, how long will it take before the world can learn what that one human has learned? </a:t>
            </a:r>
          </a:p>
        </p:txBody>
      </p:sp>
      <p:sp>
        <p:nvSpPr>
          <p:cNvPr id="10" name="Rectangle 9">
            <a:extLst>
              <a:ext uri="{FF2B5EF4-FFF2-40B4-BE49-F238E27FC236}">
                <a16:creationId xmlns:a16="http://schemas.microsoft.com/office/drawing/2014/main" id="{830AA982-298C-46B9-99D3-83EE21EA6ED2}"/>
              </a:ext>
            </a:extLst>
          </p:cNvPr>
          <p:cNvSpPr/>
          <p:nvPr/>
        </p:nvSpPr>
        <p:spPr>
          <a:xfrm>
            <a:off x="7269656" y="2546049"/>
            <a:ext cx="3641000" cy="2585323"/>
          </a:xfrm>
          <a:prstGeom prst="rect">
            <a:avLst/>
          </a:prstGeom>
          <a:noFill/>
        </p:spPr>
        <p:txBody>
          <a:bodyPr wrap="square">
            <a:spAutoFit/>
          </a:bodyPr>
          <a:lstStyle/>
          <a:p>
            <a:pPr algn="ctr"/>
            <a:r>
              <a:rPr lang="en-US" b="1" u="sng" dirty="0">
                <a:solidFill>
                  <a:schemeClr val="bg1"/>
                </a:solidFill>
              </a:rPr>
              <a:t>Machine Evolution</a:t>
            </a:r>
          </a:p>
          <a:p>
            <a:pPr algn="ctr"/>
            <a:endParaRPr lang="en-US" b="1" dirty="0">
              <a:solidFill>
                <a:schemeClr val="bg1"/>
              </a:solidFill>
            </a:endParaRPr>
          </a:p>
          <a:p>
            <a:pPr algn="just"/>
            <a:r>
              <a:rPr lang="en-US" dirty="0">
                <a:solidFill>
                  <a:schemeClr val="bg1"/>
                </a:solidFill>
              </a:rPr>
              <a:t>When a </a:t>
            </a:r>
            <a:r>
              <a:rPr lang="en-US" b="1" dirty="0">
                <a:solidFill>
                  <a:schemeClr val="bg1"/>
                </a:solidFill>
              </a:rPr>
              <a:t>computer learns</a:t>
            </a:r>
            <a:r>
              <a:rPr lang="en-US" dirty="0">
                <a:solidFill>
                  <a:schemeClr val="bg1"/>
                </a:solidFill>
              </a:rPr>
              <a:t> something, the propagation of this knowledge is instantaneous; </a:t>
            </a:r>
          </a:p>
          <a:p>
            <a:pPr marL="285750" indent="-285750" algn="just">
              <a:buFont typeface="Arial" panose="020B0604020202020204" pitchFamily="34" charset="0"/>
              <a:buChar char="•"/>
            </a:pPr>
            <a:endParaRPr lang="en-US" dirty="0">
              <a:solidFill>
                <a:schemeClr val="bg1"/>
              </a:solidFill>
            </a:endParaRPr>
          </a:p>
          <a:p>
            <a:pPr algn="just"/>
            <a:r>
              <a:rPr lang="en-US" dirty="0">
                <a:solidFill>
                  <a:schemeClr val="bg1"/>
                </a:solidFill>
              </a:rPr>
              <a:t>Not only that, every new machine that is born already has this knowledge.</a:t>
            </a:r>
          </a:p>
        </p:txBody>
      </p:sp>
      <p:sp>
        <p:nvSpPr>
          <p:cNvPr id="11" name="Arrow: Right 10">
            <a:extLst>
              <a:ext uri="{FF2B5EF4-FFF2-40B4-BE49-F238E27FC236}">
                <a16:creationId xmlns:a16="http://schemas.microsoft.com/office/drawing/2014/main" id="{2E81D3E7-E344-40B6-B517-BF05756C86B8}"/>
              </a:ext>
            </a:extLst>
          </p:cNvPr>
          <p:cNvSpPr/>
          <p:nvPr/>
        </p:nvSpPr>
        <p:spPr>
          <a:xfrm>
            <a:off x="5708342" y="3604334"/>
            <a:ext cx="923277" cy="23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939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Human Vs Machine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Between humans and machines, either has unique advantages over the other, and these advantages can be used for them to work well together.</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graphicFrame>
        <p:nvGraphicFramePr>
          <p:cNvPr id="14" name="Table 14">
            <a:extLst>
              <a:ext uri="{FF2B5EF4-FFF2-40B4-BE49-F238E27FC236}">
                <a16:creationId xmlns:a16="http://schemas.microsoft.com/office/drawing/2014/main" id="{3052444A-E512-48A9-9800-4EF3BE9B3030}"/>
              </a:ext>
            </a:extLst>
          </p:cNvPr>
          <p:cNvGraphicFramePr>
            <a:graphicFrameLocks noGrp="1"/>
          </p:cNvGraphicFramePr>
          <p:nvPr>
            <p:extLst>
              <p:ext uri="{D42A27DB-BD31-4B8C-83A1-F6EECF244321}">
                <p14:modId xmlns:p14="http://schemas.microsoft.com/office/powerpoint/2010/main" val="2806149094"/>
              </p:ext>
            </p:extLst>
          </p:nvPr>
        </p:nvGraphicFramePr>
        <p:xfrm>
          <a:off x="2476869" y="2793589"/>
          <a:ext cx="6294270" cy="2219960"/>
        </p:xfrm>
        <a:graphic>
          <a:graphicData uri="http://schemas.openxmlformats.org/drawingml/2006/table">
            <a:tbl>
              <a:tblPr firstRow="1" bandRow="1">
                <a:tableStyleId>{5C22544A-7EE6-4342-B048-85BDC9FD1C3A}</a:tableStyleId>
              </a:tblPr>
              <a:tblGrid>
                <a:gridCol w="3147135">
                  <a:extLst>
                    <a:ext uri="{9D8B030D-6E8A-4147-A177-3AD203B41FA5}">
                      <a16:colId xmlns:a16="http://schemas.microsoft.com/office/drawing/2014/main" val="3567757099"/>
                    </a:ext>
                  </a:extLst>
                </a:gridCol>
                <a:gridCol w="3147135">
                  <a:extLst>
                    <a:ext uri="{9D8B030D-6E8A-4147-A177-3AD203B41FA5}">
                      <a16:colId xmlns:a16="http://schemas.microsoft.com/office/drawing/2014/main" val="3171372534"/>
                    </a:ext>
                  </a:extLst>
                </a:gridCol>
              </a:tblGrid>
              <a:tr h="0">
                <a:tc>
                  <a:txBody>
                    <a:bodyPr/>
                    <a:lstStyle/>
                    <a:p>
                      <a:pPr algn="ctr"/>
                      <a:r>
                        <a:rPr lang="en-US" dirty="0"/>
                        <a:t>Human</a:t>
                      </a:r>
                      <a:endParaRPr lang="en-IN" dirty="0"/>
                    </a:p>
                  </a:txBody>
                  <a:tcPr/>
                </a:tc>
                <a:tc>
                  <a:txBody>
                    <a:bodyPr/>
                    <a:lstStyle/>
                    <a:p>
                      <a:pPr algn="ctr"/>
                      <a:r>
                        <a:rPr lang="en-US" dirty="0"/>
                        <a:t>Machine</a:t>
                      </a:r>
                      <a:endParaRPr lang="en-IN" dirty="0"/>
                    </a:p>
                  </a:txBody>
                  <a:tcPr/>
                </a:tc>
                <a:extLst>
                  <a:ext uri="{0D108BD9-81ED-4DB2-BD59-A6C34878D82A}">
                    <a16:rowId xmlns:a16="http://schemas.microsoft.com/office/drawing/2014/main" val="188863413"/>
                  </a:ext>
                </a:extLst>
              </a:tr>
              <a:tr h="370840">
                <a:tc>
                  <a:txBody>
                    <a:bodyPr/>
                    <a:lstStyle/>
                    <a:p>
                      <a:r>
                        <a:rPr lang="en-US" dirty="0">
                          <a:solidFill>
                            <a:srgbClr val="002060"/>
                          </a:solidFill>
                        </a:rPr>
                        <a:t>Empathy</a:t>
                      </a:r>
                      <a:endParaRPr lang="en-IN" dirty="0">
                        <a:solidFill>
                          <a:srgbClr val="002060"/>
                        </a:solidFill>
                      </a:endParaRPr>
                    </a:p>
                  </a:txBody>
                  <a:tcPr/>
                </a:tc>
                <a:tc>
                  <a:txBody>
                    <a:bodyPr/>
                    <a:lstStyle/>
                    <a:p>
                      <a:r>
                        <a:rPr lang="en-US" dirty="0">
                          <a:solidFill>
                            <a:srgbClr val="002060"/>
                          </a:solidFill>
                        </a:rPr>
                        <a:t>Memory</a:t>
                      </a:r>
                      <a:endParaRPr lang="en-IN" dirty="0">
                        <a:solidFill>
                          <a:srgbClr val="002060"/>
                        </a:solidFill>
                      </a:endParaRPr>
                    </a:p>
                  </a:txBody>
                  <a:tcPr/>
                </a:tc>
                <a:extLst>
                  <a:ext uri="{0D108BD9-81ED-4DB2-BD59-A6C34878D82A}">
                    <a16:rowId xmlns:a16="http://schemas.microsoft.com/office/drawing/2014/main" val="4122436306"/>
                  </a:ext>
                </a:extLst>
              </a:tr>
              <a:tr h="370840">
                <a:tc>
                  <a:txBody>
                    <a:bodyPr/>
                    <a:lstStyle/>
                    <a:p>
                      <a:r>
                        <a:rPr lang="en-US" dirty="0">
                          <a:solidFill>
                            <a:srgbClr val="002060"/>
                          </a:solidFill>
                        </a:rPr>
                        <a:t>Lead</a:t>
                      </a:r>
                      <a:endParaRPr lang="en-IN" dirty="0">
                        <a:solidFill>
                          <a:srgbClr val="002060"/>
                        </a:solidFill>
                      </a:endParaRPr>
                    </a:p>
                  </a:txBody>
                  <a:tcPr/>
                </a:tc>
                <a:tc>
                  <a:txBody>
                    <a:bodyPr/>
                    <a:lstStyle/>
                    <a:p>
                      <a:r>
                        <a:rPr lang="en-US" dirty="0">
                          <a:solidFill>
                            <a:srgbClr val="002060"/>
                          </a:solidFill>
                        </a:rPr>
                        <a:t>Prediction</a:t>
                      </a:r>
                      <a:endParaRPr lang="en-IN" dirty="0">
                        <a:solidFill>
                          <a:srgbClr val="002060"/>
                        </a:solidFill>
                      </a:endParaRPr>
                    </a:p>
                  </a:txBody>
                  <a:tcPr/>
                </a:tc>
                <a:extLst>
                  <a:ext uri="{0D108BD9-81ED-4DB2-BD59-A6C34878D82A}">
                    <a16:rowId xmlns:a16="http://schemas.microsoft.com/office/drawing/2014/main" val="424754"/>
                  </a:ext>
                </a:extLst>
              </a:tr>
              <a:tr h="370840">
                <a:tc>
                  <a:txBody>
                    <a:bodyPr/>
                    <a:lstStyle/>
                    <a:p>
                      <a:r>
                        <a:rPr lang="en-US" dirty="0">
                          <a:solidFill>
                            <a:srgbClr val="002060"/>
                          </a:solidFill>
                        </a:rPr>
                        <a:t>Intuition</a:t>
                      </a:r>
                      <a:endParaRPr lang="en-IN" dirty="0">
                        <a:solidFill>
                          <a:srgbClr val="002060"/>
                        </a:solidFill>
                      </a:endParaRPr>
                    </a:p>
                  </a:txBody>
                  <a:tcPr/>
                </a:tc>
                <a:tc>
                  <a:txBody>
                    <a:bodyPr/>
                    <a:lstStyle/>
                    <a:p>
                      <a:r>
                        <a:rPr lang="en-US" dirty="0">
                          <a:solidFill>
                            <a:srgbClr val="002060"/>
                          </a:solidFill>
                        </a:rPr>
                        <a:t>Processing</a:t>
                      </a:r>
                      <a:endParaRPr lang="en-IN" dirty="0">
                        <a:solidFill>
                          <a:srgbClr val="002060"/>
                        </a:solidFill>
                      </a:endParaRPr>
                    </a:p>
                  </a:txBody>
                  <a:tcPr/>
                </a:tc>
                <a:extLst>
                  <a:ext uri="{0D108BD9-81ED-4DB2-BD59-A6C34878D82A}">
                    <a16:rowId xmlns:a16="http://schemas.microsoft.com/office/drawing/2014/main" val="1520384630"/>
                  </a:ext>
                </a:extLst>
              </a:tr>
              <a:tr h="370840">
                <a:tc>
                  <a:txBody>
                    <a:bodyPr/>
                    <a:lstStyle/>
                    <a:p>
                      <a:r>
                        <a:rPr lang="en-US" dirty="0">
                          <a:solidFill>
                            <a:srgbClr val="002060"/>
                          </a:solidFill>
                        </a:rPr>
                        <a:t>Inventing</a:t>
                      </a:r>
                      <a:endParaRPr lang="en-IN" dirty="0">
                        <a:solidFill>
                          <a:srgbClr val="002060"/>
                        </a:solidFill>
                      </a:endParaRPr>
                    </a:p>
                  </a:txBody>
                  <a:tcPr/>
                </a:tc>
                <a:tc>
                  <a:txBody>
                    <a:bodyPr/>
                    <a:lstStyle/>
                    <a:p>
                      <a:r>
                        <a:rPr lang="en-US" dirty="0">
                          <a:solidFill>
                            <a:srgbClr val="002060"/>
                          </a:solidFill>
                        </a:rPr>
                        <a:t>Reprogram</a:t>
                      </a:r>
                      <a:endParaRPr lang="en-IN" dirty="0">
                        <a:solidFill>
                          <a:srgbClr val="002060"/>
                        </a:solidFill>
                      </a:endParaRPr>
                    </a:p>
                  </a:txBody>
                  <a:tcPr/>
                </a:tc>
                <a:extLst>
                  <a:ext uri="{0D108BD9-81ED-4DB2-BD59-A6C34878D82A}">
                    <a16:rowId xmlns:a16="http://schemas.microsoft.com/office/drawing/2014/main" val="1443735752"/>
                  </a:ext>
                </a:extLst>
              </a:tr>
              <a:tr h="370840">
                <a:tc>
                  <a:txBody>
                    <a:bodyPr/>
                    <a:lstStyle/>
                    <a:p>
                      <a:r>
                        <a:rPr lang="en-US" dirty="0">
                          <a:solidFill>
                            <a:srgbClr val="002060"/>
                          </a:solidFill>
                        </a:rPr>
                        <a:t>Judge</a:t>
                      </a:r>
                      <a:endParaRPr lang="en-IN" dirty="0">
                        <a:solidFill>
                          <a:srgbClr val="002060"/>
                        </a:solidFill>
                      </a:endParaRPr>
                    </a:p>
                  </a:txBody>
                  <a:tcPr/>
                </a:tc>
                <a:tc>
                  <a:txBody>
                    <a:bodyPr/>
                    <a:lstStyle/>
                    <a:p>
                      <a:r>
                        <a:rPr lang="en-US" dirty="0">
                          <a:solidFill>
                            <a:srgbClr val="002060"/>
                          </a:solidFill>
                        </a:rPr>
                        <a:t>Endurance</a:t>
                      </a:r>
                      <a:endParaRPr lang="en-IN" dirty="0">
                        <a:solidFill>
                          <a:srgbClr val="002060"/>
                        </a:solidFill>
                      </a:endParaRPr>
                    </a:p>
                  </a:txBody>
                  <a:tcPr/>
                </a:tc>
                <a:extLst>
                  <a:ext uri="{0D108BD9-81ED-4DB2-BD59-A6C34878D82A}">
                    <a16:rowId xmlns:a16="http://schemas.microsoft.com/office/drawing/2014/main" val="2255602396"/>
                  </a:ext>
                </a:extLst>
              </a:tr>
            </a:tbl>
          </a:graphicData>
        </a:graphic>
      </p:graphicFrame>
    </p:spTree>
    <p:extLst>
      <p:ext uri="{BB962C8B-B14F-4D97-AF65-F5344CB8AC3E}">
        <p14:creationId xmlns:p14="http://schemas.microsoft.com/office/powerpoint/2010/main" val="282960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Disruption in Industries</a:t>
            </a:r>
          </a:p>
        </p:txBody>
      </p:sp>
    </p:spTree>
    <p:extLst>
      <p:ext uri="{BB962C8B-B14F-4D97-AF65-F5344CB8AC3E}">
        <p14:creationId xmlns:p14="http://schemas.microsoft.com/office/powerpoint/2010/main" val="2676531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Disruptions in Industries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CF41F2B-8D7D-4DF6-B4D2-912F14D57642}"/>
              </a:ext>
            </a:extLst>
          </p:cNvPr>
          <p:cNvPicPr>
            <a:picLocks noChangeAspect="1"/>
          </p:cNvPicPr>
          <p:nvPr/>
        </p:nvPicPr>
        <p:blipFill>
          <a:blip r:embed="rId3"/>
          <a:stretch>
            <a:fillRect/>
          </a:stretch>
        </p:blipFill>
        <p:spPr>
          <a:xfrm>
            <a:off x="781235" y="2156985"/>
            <a:ext cx="10821338" cy="3950550"/>
          </a:xfrm>
          <a:prstGeom prst="rect">
            <a:avLst/>
          </a:prstGeom>
        </p:spPr>
      </p:pic>
      <p:sp>
        <p:nvSpPr>
          <p:cNvPr id="9" name="TextBox 8">
            <a:extLst>
              <a:ext uri="{FF2B5EF4-FFF2-40B4-BE49-F238E27FC236}">
                <a16:creationId xmlns:a16="http://schemas.microsoft.com/office/drawing/2014/main" id="{9A6F4C4B-FF9B-4280-81FF-70E57B15D070}"/>
              </a:ext>
            </a:extLst>
          </p:cNvPr>
          <p:cNvSpPr txBox="1"/>
          <p:nvPr/>
        </p:nvSpPr>
        <p:spPr>
          <a:xfrm>
            <a:off x="781235" y="1377362"/>
            <a:ext cx="10484527" cy="369332"/>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Combining AI systems and human oversight offers complimentary advantages</a:t>
            </a:r>
            <a:endParaRPr lang="en-IN" dirty="0"/>
          </a:p>
        </p:txBody>
      </p:sp>
    </p:spTree>
    <p:extLst>
      <p:ext uri="{BB962C8B-B14F-4D97-AF65-F5344CB8AC3E}">
        <p14:creationId xmlns:p14="http://schemas.microsoft.com/office/powerpoint/2010/main" val="113497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Disruptions in Industries..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9401270-BB19-4481-AA32-E715DB7E3E01}"/>
              </a:ext>
            </a:extLst>
          </p:cNvPr>
          <p:cNvPicPr>
            <a:picLocks noChangeAspect="1"/>
          </p:cNvPicPr>
          <p:nvPr/>
        </p:nvPicPr>
        <p:blipFill>
          <a:blip r:embed="rId3"/>
          <a:stretch>
            <a:fillRect/>
          </a:stretch>
        </p:blipFill>
        <p:spPr>
          <a:xfrm>
            <a:off x="706120" y="1531127"/>
            <a:ext cx="4821883" cy="3816931"/>
          </a:xfrm>
          <a:prstGeom prst="rect">
            <a:avLst/>
          </a:prstGeom>
        </p:spPr>
      </p:pic>
      <p:sp>
        <p:nvSpPr>
          <p:cNvPr id="10" name="Rectangle 9">
            <a:extLst>
              <a:ext uri="{FF2B5EF4-FFF2-40B4-BE49-F238E27FC236}">
                <a16:creationId xmlns:a16="http://schemas.microsoft.com/office/drawing/2014/main" id="{A0750E0D-40E6-4DEC-AA35-485814E15CEB}"/>
              </a:ext>
            </a:extLst>
          </p:cNvPr>
          <p:cNvSpPr/>
          <p:nvPr/>
        </p:nvSpPr>
        <p:spPr>
          <a:xfrm>
            <a:off x="5775923" y="1531127"/>
            <a:ext cx="5727032" cy="923330"/>
          </a:xfrm>
          <a:prstGeom prst="rect">
            <a:avLst/>
          </a:prstGeom>
        </p:spPr>
        <p:txBody>
          <a:bodyPr wrap="square">
            <a:spAutoFit/>
          </a:bodyPr>
          <a:lstStyle/>
          <a:p>
            <a:pPr algn="just"/>
            <a:r>
              <a:rPr lang="en-US" dirty="0">
                <a:solidFill>
                  <a:schemeClr val="bg1"/>
                </a:solidFill>
                <a:latin typeface="Arial" panose="020B0604020202020204" pitchFamily="34" charset="0"/>
                <a:cs typeface="Arial" panose="020B0604020202020204" pitchFamily="34" charset="0"/>
              </a:rPr>
              <a:t>Ford Company with its Model T and it's assembly line was the prime example of this generation; </a:t>
            </a:r>
          </a:p>
          <a:p>
            <a:r>
              <a:rPr lang="en-US" dirty="0">
                <a:solidFill>
                  <a:schemeClr val="bg1"/>
                </a:solidFill>
                <a:latin typeface="Arial" panose="020B0604020202020204" pitchFamily="34" charset="0"/>
                <a:cs typeface="Arial" panose="020B0604020202020204" pitchFamily="34" charset="0"/>
              </a:rPr>
              <a:t>Very routine and very repetitive processes;</a:t>
            </a:r>
          </a:p>
        </p:txBody>
      </p:sp>
      <p:sp>
        <p:nvSpPr>
          <p:cNvPr id="12" name="Rectangle 11">
            <a:extLst>
              <a:ext uri="{FF2B5EF4-FFF2-40B4-BE49-F238E27FC236}">
                <a16:creationId xmlns:a16="http://schemas.microsoft.com/office/drawing/2014/main" id="{28ACDA43-F2F0-43DA-8CA3-879C271C503F}"/>
              </a:ext>
            </a:extLst>
          </p:cNvPr>
          <p:cNvSpPr/>
          <p:nvPr/>
        </p:nvSpPr>
        <p:spPr>
          <a:xfrm>
            <a:off x="5880175" y="3032862"/>
            <a:ext cx="5524499" cy="923330"/>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Machines and Software matured replacing humans;</a:t>
            </a:r>
          </a:p>
          <a:p>
            <a:pPr algn="just"/>
            <a:r>
              <a:rPr lang="en-US" dirty="0">
                <a:solidFill>
                  <a:schemeClr val="bg1"/>
                </a:solidFill>
                <a:latin typeface="Arial" panose="020B0604020202020204" pitchFamily="34" charset="0"/>
                <a:cs typeface="Arial" panose="020B0604020202020204" pitchFamily="34" charset="0"/>
              </a:rPr>
              <a:t>Automation of very fixed/hard to change processes on the factory floor;</a:t>
            </a:r>
          </a:p>
        </p:txBody>
      </p:sp>
      <p:sp>
        <p:nvSpPr>
          <p:cNvPr id="14" name="Rectangle 13">
            <a:extLst>
              <a:ext uri="{FF2B5EF4-FFF2-40B4-BE49-F238E27FC236}">
                <a16:creationId xmlns:a16="http://schemas.microsoft.com/office/drawing/2014/main" id="{2CB10939-1350-4980-81B9-CF1C4E6F9DF5}"/>
              </a:ext>
            </a:extLst>
          </p:cNvPr>
          <p:cNvSpPr/>
          <p:nvPr/>
        </p:nvSpPr>
        <p:spPr>
          <a:xfrm>
            <a:off x="5775923" y="4424728"/>
            <a:ext cx="6096000" cy="923330"/>
          </a:xfrm>
          <a:prstGeom prst="rect">
            <a:avLst/>
          </a:prstGeom>
        </p:spPr>
        <p:txBody>
          <a:bodyPr>
            <a:spAutoFit/>
          </a:bodyPr>
          <a:lstStyle/>
          <a:p>
            <a:r>
              <a:rPr lang="en-US" dirty="0">
                <a:solidFill>
                  <a:schemeClr val="bg1"/>
                </a:solidFill>
                <a:latin typeface="Trebuchet MS" panose="020B0603020202020204" pitchFamily="34" charset="0"/>
              </a:rPr>
              <a:t>More flexible and Agile processes with added </a:t>
            </a:r>
            <a:r>
              <a:rPr lang="en-US" dirty="0">
                <a:solidFill>
                  <a:schemeClr val="bg1"/>
                </a:solidFill>
              </a:rPr>
              <a:t>intelligence;</a:t>
            </a:r>
            <a:endParaRPr lang="en-US" dirty="0">
              <a:solidFill>
                <a:schemeClr val="bg1"/>
              </a:solidFill>
              <a:latin typeface="Trebuchet MS" panose="020B0603020202020204" pitchFamily="34" charset="0"/>
            </a:endParaRPr>
          </a:p>
          <a:p>
            <a:pPr algn="just"/>
            <a:r>
              <a:rPr lang="en-US" dirty="0">
                <a:solidFill>
                  <a:schemeClr val="bg1"/>
                </a:solidFill>
                <a:latin typeface="Trebuchet MS" panose="020B0603020202020204" pitchFamily="34" charset="0"/>
              </a:rPr>
              <a:t>Digital transformation &amp; Artificial Intelligence systems, born for a more agile type of organization.</a:t>
            </a:r>
          </a:p>
        </p:txBody>
      </p:sp>
    </p:spTree>
    <p:extLst>
      <p:ext uri="{BB962C8B-B14F-4D97-AF65-F5344CB8AC3E}">
        <p14:creationId xmlns:p14="http://schemas.microsoft.com/office/powerpoint/2010/main" val="1616469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Augmented Reality with Examples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A81F825D-7B92-4802-846A-9A21038F46AA}"/>
              </a:ext>
            </a:extLst>
          </p:cNvPr>
          <p:cNvPicPr>
            <a:picLocks noChangeAspect="1"/>
          </p:cNvPicPr>
          <p:nvPr/>
        </p:nvPicPr>
        <p:blipFill>
          <a:blip r:embed="rId3"/>
          <a:stretch>
            <a:fillRect/>
          </a:stretch>
        </p:blipFill>
        <p:spPr>
          <a:xfrm>
            <a:off x="5239142" y="1263985"/>
            <a:ext cx="6041836" cy="2698334"/>
          </a:xfrm>
          <a:prstGeom prst="rect">
            <a:avLst/>
          </a:prstGeom>
        </p:spPr>
      </p:pic>
      <p:pic>
        <p:nvPicPr>
          <p:cNvPr id="12" name="Picture 11">
            <a:extLst>
              <a:ext uri="{FF2B5EF4-FFF2-40B4-BE49-F238E27FC236}">
                <a16:creationId xmlns:a16="http://schemas.microsoft.com/office/drawing/2014/main" id="{323D06AE-124D-47A1-909E-E02C6874AC5F}"/>
              </a:ext>
            </a:extLst>
          </p:cNvPr>
          <p:cNvPicPr>
            <a:picLocks noChangeAspect="1"/>
          </p:cNvPicPr>
          <p:nvPr/>
        </p:nvPicPr>
        <p:blipFill>
          <a:blip r:embed="rId4"/>
          <a:stretch>
            <a:fillRect/>
          </a:stretch>
        </p:blipFill>
        <p:spPr>
          <a:xfrm>
            <a:off x="5239142" y="3946941"/>
            <a:ext cx="6041836" cy="2698334"/>
          </a:xfrm>
          <a:prstGeom prst="rect">
            <a:avLst/>
          </a:prstGeom>
        </p:spPr>
      </p:pic>
      <p:pic>
        <p:nvPicPr>
          <p:cNvPr id="14" name="Picture 13">
            <a:extLst>
              <a:ext uri="{FF2B5EF4-FFF2-40B4-BE49-F238E27FC236}">
                <a16:creationId xmlns:a16="http://schemas.microsoft.com/office/drawing/2014/main" id="{C4715B5F-E161-4BB5-AC57-E9C3C3E194C0}"/>
              </a:ext>
            </a:extLst>
          </p:cNvPr>
          <p:cNvPicPr>
            <a:picLocks noChangeAspect="1"/>
          </p:cNvPicPr>
          <p:nvPr/>
        </p:nvPicPr>
        <p:blipFill>
          <a:blip r:embed="rId5"/>
          <a:stretch>
            <a:fillRect/>
          </a:stretch>
        </p:blipFill>
        <p:spPr>
          <a:xfrm>
            <a:off x="1139677" y="3946941"/>
            <a:ext cx="3463649" cy="2698334"/>
          </a:xfrm>
          <a:prstGeom prst="rect">
            <a:avLst/>
          </a:prstGeom>
        </p:spPr>
      </p:pic>
      <p:sp>
        <p:nvSpPr>
          <p:cNvPr id="16" name="TextBox 15">
            <a:extLst>
              <a:ext uri="{FF2B5EF4-FFF2-40B4-BE49-F238E27FC236}">
                <a16:creationId xmlns:a16="http://schemas.microsoft.com/office/drawing/2014/main" id="{4C280A32-C99E-4062-A7D0-5672E137D034}"/>
              </a:ext>
            </a:extLst>
          </p:cNvPr>
          <p:cNvSpPr txBox="1"/>
          <p:nvPr/>
        </p:nvSpPr>
        <p:spPr>
          <a:xfrm>
            <a:off x="706120" y="1101211"/>
            <a:ext cx="4486688" cy="2534027"/>
          </a:xfrm>
          <a:prstGeom prst="rect">
            <a:avLst/>
          </a:prstGeom>
          <a:noFill/>
        </p:spPr>
        <p:txBody>
          <a:bodyPr wrap="square">
            <a:spAutoFit/>
          </a:bodyPr>
          <a:lstStyle/>
          <a:p>
            <a:pPr marL="0" indent="0" algn="just">
              <a:lnSpc>
                <a:spcPct val="150000"/>
              </a:lnSpc>
              <a:spcBef>
                <a:spcPts val="0"/>
              </a:spcBef>
              <a:buNone/>
            </a:pPr>
            <a:r>
              <a:rPr lang="en-US" sz="1800" dirty="0">
                <a:solidFill>
                  <a:schemeClr val="bg1"/>
                </a:solidFill>
                <a:latin typeface="Arial" panose="020B0604020202020204" pitchFamily="34" charset="0"/>
                <a:cs typeface="Arial" panose="020B0604020202020204" pitchFamily="34" charset="0"/>
              </a:rPr>
              <a:t>Augmented Reality or Mixed Reality is the Overlaying of Intelligence onto our physical world added with Artificial Intelligence and Machine Learning Algorithms could provide some great insights or capabilities in many contexts. </a:t>
            </a:r>
          </a:p>
        </p:txBody>
      </p:sp>
    </p:spTree>
    <p:extLst>
      <p:ext uri="{BB962C8B-B14F-4D97-AF65-F5344CB8AC3E}">
        <p14:creationId xmlns:p14="http://schemas.microsoft.com/office/powerpoint/2010/main" val="1122874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1494426"/>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Building Capabilities </a:t>
            </a:r>
            <a:br>
              <a:rPr lang="en-IN" spc="-3" dirty="0">
                <a:solidFill>
                  <a:srgbClr val="002060"/>
                </a:solidFill>
              </a:rPr>
            </a:br>
            <a:r>
              <a:rPr lang="en-IN" spc="-3" dirty="0">
                <a:solidFill>
                  <a:srgbClr val="002060"/>
                </a:solidFill>
              </a:rPr>
              <a:t>Data &amp; Data Science Team</a:t>
            </a:r>
          </a:p>
        </p:txBody>
      </p:sp>
    </p:spTree>
    <p:extLst>
      <p:ext uri="{BB962C8B-B14F-4D97-AF65-F5344CB8AC3E}">
        <p14:creationId xmlns:p14="http://schemas.microsoft.com/office/powerpoint/2010/main" val="401454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Unequal Distribution of data around the world</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930470" y="1101211"/>
            <a:ext cx="5555410" cy="2752304"/>
          </a:xfrm>
        </p:spPr>
        <p:txBody>
          <a:bodyPr>
            <a:normAutofit/>
          </a:bodyPr>
          <a:lstStyle/>
          <a:p>
            <a:pPr marL="0" indent="0" algn="just">
              <a:lnSpc>
                <a:spcPct val="150000"/>
              </a:lnSpc>
              <a:spcBef>
                <a:spcPts val="0"/>
              </a:spcBef>
              <a:buNone/>
            </a:pPr>
            <a:r>
              <a:rPr lang="en-US" sz="1800" dirty="0">
                <a:solidFill>
                  <a:srgbClr val="00B0F0"/>
                </a:solidFill>
                <a:latin typeface="Arial" panose="020B0604020202020204" pitchFamily="34" charset="0"/>
                <a:cs typeface="Arial" panose="020B0604020202020204" pitchFamily="34" charset="0"/>
              </a:rPr>
              <a:t>Barrier to Compete – Data</a:t>
            </a:r>
          </a:p>
          <a:p>
            <a:pPr marL="0" indent="0" algn="just">
              <a:lnSpc>
                <a:spcPct val="150000"/>
              </a:lnSpc>
              <a:spcBef>
                <a:spcPts val="0"/>
              </a:spcBef>
              <a:buNone/>
            </a:pPr>
            <a:r>
              <a:rPr lang="en-US" sz="1800" dirty="0">
                <a:solidFill>
                  <a:srgbClr val="FFC000"/>
                </a:solidFill>
                <a:latin typeface="Arial" panose="020B0604020202020204" pitchFamily="34" charset="0"/>
                <a:cs typeface="Arial" panose="020B0604020202020204" pitchFamily="34" charset="0"/>
              </a:rPr>
              <a:t>Oncoming data generation of autonomous vehicles is estimated to be 4 TB per day</a:t>
            </a:r>
          </a:p>
          <a:p>
            <a:pPr marL="0" indent="0" algn="just">
              <a:lnSpc>
                <a:spcPct val="150000"/>
              </a:lnSpc>
              <a:spcBef>
                <a:spcPts val="0"/>
              </a:spcBef>
              <a:buNone/>
            </a:pPr>
            <a:r>
              <a:rPr lang="en-US" sz="1800" dirty="0">
                <a:solidFill>
                  <a:srgbClr val="FFC000"/>
                </a:solidFill>
                <a:latin typeface="Arial" panose="020B0604020202020204" pitchFamily="34" charset="0"/>
                <a:cs typeface="Arial" panose="020B0604020202020204" pitchFamily="34" charset="0"/>
              </a:rPr>
              <a:t>Voice platforms have over 60,000 hours of audio, which is equivalent to 6 years of audio and transcripts</a:t>
            </a: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AA38BF6-979E-46FF-BD63-C49B884E5156}"/>
              </a:ext>
            </a:extLst>
          </p:cNvPr>
          <p:cNvPicPr>
            <a:picLocks noChangeAspect="1"/>
          </p:cNvPicPr>
          <p:nvPr/>
        </p:nvPicPr>
        <p:blipFill>
          <a:blip r:embed="rId3"/>
          <a:stretch>
            <a:fillRect/>
          </a:stretch>
        </p:blipFill>
        <p:spPr>
          <a:xfrm>
            <a:off x="706120" y="1249322"/>
            <a:ext cx="4567403" cy="4206522"/>
          </a:xfrm>
          <a:prstGeom prst="rect">
            <a:avLst/>
          </a:prstGeom>
        </p:spPr>
      </p:pic>
      <p:sp>
        <p:nvSpPr>
          <p:cNvPr id="18" name="TextBox 17">
            <a:extLst>
              <a:ext uri="{FF2B5EF4-FFF2-40B4-BE49-F238E27FC236}">
                <a16:creationId xmlns:a16="http://schemas.microsoft.com/office/drawing/2014/main" id="{E8ACED71-127F-416E-BD91-DC7FD355AF06}"/>
              </a:ext>
            </a:extLst>
          </p:cNvPr>
          <p:cNvSpPr txBox="1"/>
          <p:nvPr/>
        </p:nvSpPr>
        <p:spPr>
          <a:xfrm>
            <a:off x="5930470" y="3567474"/>
            <a:ext cx="5637134" cy="2949525"/>
          </a:xfrm>
          <a:prstGeom prst="rect">
            <a:avLst/>
          </a:prstGeom>
          <a:noFill/>
        </p:spPr>
        <p:txBody>
          <a:bodyPr wrap="square">
            <a:spAutoFit/>
          </a:bodyPr>
          <a:lstStyle/>
          <a:p>
            <a:pPr marL="0" indent="0" algn="just">
              <a:lnSpc>
                <a:spcPct val="150000"/>
              </a:lnSpc>
              <a:spcBef>
                <a:spcPts val="0"/>
              </a:spcBef>
              <a:buNone/>
            </a:pPr>
            <a:r>
              <a:rPr lang="en-US" sz="1800" dirty="0">
                <a:solidFill>
                  <a:schemeClr val="accent2"/>
                </a:solidFill>
                <a:latin typeface="Arial" panose="020B0604020202020204" pitchFamily="34" charset="0"/>
                <a:cs typeface="Arial" panose="020B0604020202020204" pitchFamily="34" charset="0"/>
              </a:rPr>
              <a:t>New Products have:</a:t>
            </a:r>
          </a:p>
          <a:p>
            <a:pPr marL="285750" indent="-285750" algn="just">
              <a:lnSpc>
                <a:spcPct val="150000"/>
              </a:lnSpc>
              <a:spcBef>
                <a:spcPts val="0"/>
              </a:spcBef>
              <a:buSzPct val="50000"/>
              <a:buFont typeface="Courier New" panose="02070309020205020404" pitchFamily="49" charset="0"/>
              <a:buChar char="o"/>
            </a:pPr>
            <a:r>
              <a:rPr lang="en-US" sz="1800" dirty="0">
                <a:solidFill>
                  <a:schemeClr val="bg1"/>
                </a:solidFill>
                <a:latin typeface="Arial" panose="020B0604020202020204" pitchFamily="34" charset="0"/>
                <a:cs typeface="Arial" panose="020B0604020202020204" pitchFamily="34" charset="0"/>
              </a:rPr>
              <a:t>New data strategies</a:t>
            </a:r>
          </a:p>
          <a:p>
            <a:pPr marL="285750" indent="-285750" algn="just">
              <a:lnSpc>
                <a:spcPct val="150000"/>
              </a:lnSpc>
              <a:spcBef>
                <a:spcPts val="0"/>
              </a:spcBef>
              <a:buSzPct val="50000"/>
              <a:buFont typeface="Courier New" panose="02070309020205020404" pitchFamily="49" charset="0"/>
              <a:buChar char="o"/>
            </a:pPr>
            <a:r>
              <a:rPr lang="en-US" sz="1800" dirty="0">
                <a:solidFill>
                  <a:schemeClr val="bg1"/>
                </a:solidFill>
                <a:latin typeface="Arial" panose="020B0604020202020204" pitchFamily="34" charset="0"/>
                <a:cs typeface="Arial" panose="020B0604020202020204" pitchFamily="34" charset="0"/>
              </a:rPr>
              <a:t>The ability to be able to be the leader in that space</a:t>
            </a:r>
          </a:p>
          <a:p>
            <a:pPr marL="285750" indent="-285750" algn="just">
              <a:lnSpc>
                <a:spcPct val="150000"/>
              </a:lnSpc>
              <a:spcBef>
                <a:spcPts val="0"/>
              </a:spcBef>
              <a:buSzPct val="50000"/>
              <a:buFont typeface="Courier New" panose="02070309020205020404" pitchFamily="49" charset="0"/>
              <a:buChar char="o"/>
            </a:pPr>
            <a:r>
              <a:rPr lang="en-US" sz="1800" dirty="0">
                <a:solidFill>
                  <a:schemeClr val="bg1"/>
                </a:solidFill>
                <a:latin typeface="Arial" panose="020B0604020202020204" pitchFamily="34" charset="0"/>
                <a:cs typeface="Arial" panose="020B0604020202020204" pitchFamily="34" charset="0"/>
              </a:rPr>
              <a:t>The ability to outperform the rest of the filled due to the information collected</a:t>
            </a:r>
          </a:p>
          <a:p>
            <a:pPr marL="285750" indent="-285750" algn="just">
              <a:lnSpc>
                <a:spcPct val="150000"/>
              </a:lnSpc>
              <a:spcBef>
                <a:spcPts val="0"/>
              </a:spcBef>
              <a:buSzPct val="50000"/>
              <a:buFont typeface="Courier New" panose="02070309020205020404" pitchFamily="49" charset="0"/>
              <a:buChar char="o"/>
            </a:pPr>
            <a:r>
              <a:rPr lang="en-US" sz="1800" dirty="0">
                <a:solidFill>
                  <a:schemeClr val="bg1"/>
                </a:solidFill>
                <a:latin typeface="Arial" panose="020B0604020202020204" pitchFamily="34" charset="0"/>
                <a:cs typeface="Arial" panose="020B0604020202020204" pitchFamily="34" charset="0"/>
              </a:rPr>
              <a:t>The ability to make inroads in other industries and have a competitive advantage</a:t>
            </a:r>
          </a:p>
        </p:txBody>
      </p:sp>
    </p:spTree>
    <p:extLst>
      <p:ext uri="{BB962C8B-B14F-4D97-AF65-F5344CB8AC3E}">
        <p14:creationId xmlns:p14="http://schemas.microsoft.com/office/powerpoint/2010/main" val="566391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Matured Organization </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0F8AB39-7A2F-407E-80A7-EF0659F85D4D}"/>
              </a:ext>
            </a:extLst>
          </p:cNvPr>
          <p:cNvPicPr>
            <a:picLocks noChangeAspect="1"/>
          </p:cNvPicPr>
          <p:nvPr/>
        </p:nvPicPr>
        <p:blipFill>
          <a:blip r:embed="rId3"/>
          <a:stretch>
            <a:fillRect/>
          </a:stretch>
        </p:blipFill>
        <p:spPr>
          <a:xfrm>
            <a:off x="799124" y="1248868"/>
            <a:ext cx="6474513" cy="4743099"/>
          </a:xfrm>
          <a:prstGeom prst="rect">
            <a:avLst/>
          </a:prstGeom>
        </p:spPr>
      </p:pic>
      <p:sp>
        <p:nvSpPr>
          <p:cNvPr id="14" name="TextBox 13">
            <a:extLst>
              <a:ext uri="{FF2B5EF4-FFF2-40B4-BE49-F238E27FC236}">
                <a16:creationId xmlns:a16="http://schemas.microsoft.com/office/drawing/2014/main" id="{C839D107-CD8B-409D-8BE9-8C3873132BBB}"/>
              </a:ext>
            </a:extLst>
          </p:cNvPr>
          <p:cNvSpPr txBox="1"/>
          <p:nvPr/>
        </p:nvSpPr>
        <p:spPr>
          <a:xfrm>
            <a:off x="8211229" y="1248868"/>
            <a:ext cx="3181647" cy="3416320"/>
          </a:xfrm>
          <a:prstGeom prst="rect">
            <a:avLst/>
          </a:prstGeom>
          <a:noFill/>
        </p:spPr>
        <p:txBody>
          <a:bodyPr wrap="square" rtlCol="0">
            <a:spAutoFit/>
          </a:bodyPr>
          <a:lstStyle/>
          <a:p>
            <a:r>
              <a:rPr lang="en-US" dirty="0">
                <a:solidFill>
                  <a:schemeClr val="accent2"/>
                </a:solidFill>
              </a:rPr>
              <a:t>Creating a Data Science Team</a:t>
            </a:r>
          </a:p>
          <a:p>
            <a:endParaRPr lang="en-US" dirty="0">
              <a:solidFill>
                <a:schemeClr val="bg1"/>
              </a:solidFill>
            </a:endParaRPr>
          </a:p>
          <a:p>
            <a:pPr marL="285750" indent="-285750">
              <a:buSzPct val="50000"/>
              <a:buFont typeface="Courier New" panose="02070309020205020404" pitchFamily="49" charset="0"/>
              <a:buChar char="o"/>
            </a:pPr>
            <a:r>
              <a:rPr lang="en-US" dirty="0">
                <a:solidFill>
                  <a:schemeClr val="bg1"/>
                </a:solidFill>
              </a:rPr>
              <a:t>To start small</a:t>
            </a:r>
          </a:p>
          <a:p>
            <a:pPr marL="285750" indent="-285750">
              <a:buSzPct val="50000"/>
              <a:buFont typeface="Courier New" panose="02070309020205020404" pitchFamily="49" charset="0"/>
              <a:buChar char="o"/>
            </a:pPr>
            <a:endParaRPr lang="en-US" dirty="0">
              <a:solidFill>
                <a:schemeClr val="bg1"/>
              </a:solidFill>
            </a:endParaRPr>
          </a:p>
          <a:p>
            <a:pPr marL="285750" indent="-285750">
              <a:buSzPct val="50000"/>
              <a:buFont typeface="Courier New" panose="02070309020205020404" pitchFamily="49" charset="0"/>
              <a:buChar char="o"/>
            </a:pPr>
            <a:r>
              <a:rPr lang="en-US" dirty="0">
                <a:solidFill>
                  <a:schemeClr val="bg1"/>
                </a:solidFill>
              </a:rPr>
              <a:t>Start to provide support to many of the products within the organization</a:t>
            </a:r>
          </a:p>
          <a:p>
            <a:pPr marL="285750" indent="-285750">
              <a:buSzPct val="50000"/>
              <a:buFont typeface="Courier New" panose="02070309020205020404" pitchFamily="49" charset="0"/>
              <a:buChar char="o"/>
            </a:pPr>
            <a:endParaRPr lang="en-US" dirty="0">
              <a:solidFill>
                <a:schemeClr val="bg1"/>
              </a:solidFill>
            </a:endParaRPr>
          </a:p>
          <a:p>
            <a:pPr marL="285750" indent="-285750">
              <a:buSzPct val="50000"/>
              <a:buFont typeface="Courier New" panose="02070309020205020404" pitchFamily="49" charset="0"/>
              <a:buChar char="o"/>
            </a:pPr>
            <a:r>
              <a:rPr lang="en-US" dirty="0">
                <a:solidFill>
                  <a:schemeClr val="bg1"/>
                </a:solidFill>
              </a:rPr>
              <a:t>Infuse resources to the products</a:t>
            </a:r>
          </a:p>
          <a:p>
            <a:pPr marL="285750" indent="-285750">
              <a:buSzPct val="50000"/>
              <a:buFont typeface="Courier New" panose="02070309020205020404" pitchFamily="49" charset="0"/>
              <a:buChar char="o"/>
            </a:pPr>
            <a:endParaRPr lang="en-US" dirty="0">
              <a:solidFill>
                <a:schemeClr val="bg1"/>
              </a:solidFill>
            </a:endParaRPr>
          </a:p>
          <a:p>
            <a:pPr marL="285750" indent="-285750">
              <a:buSzPct val="50000"/>
              <a:buFont typeface="Courier New" panose="02070309020205020404" pitchFamily="49" charset="0"/>
              <a:buChar char="o"/>
            </a:pPr>
            <a:r>
              <a:rPr lang="en-US" dirty="0">
                <a:solidFill>
                  <a:schemeClr val="bg1"/>
                </a:solidFill>
              </a:rPr>
              <a:t>Build the core capability</a:t>
            </a:r>
            <a:endParaRPr lang="en-IN" dirty="0">
              <a:solidFill>
                <a:schemeClr val="bg1"/>
              </a:solidFill>
            </a:endParaRPr>
          </a:p>
        </p:txBody>
      </p:sp>
    </p:spTree>
    <p:extLst>
      <p:ext uri="{BB962C8B-B14F-4D97-AF65-F5344CB8AC3E}">
        <p14:creationId xmlns:p14="http://schemas.microsoft.com/office/powerpoint/2010/main" val="974540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Data Science and Decision Making</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AF707E2-E601-44FC-9132-6B7CA227374C}"/>
              </a:ext>
            </a:extLst>
          </p:cNvPr>
          <p:cNvPicPr>
            <a:picLocks noChangeAspect="1"/>
          </p:cNvPicPr>
          <p:nvPr/>
        </p:nvPicPr>
        <p:blipFill>
          <a:blip r:embed="rId3"/>
          <a:stretch>
            <a:fillRect/>
          </a:stretch>
        </p:blipFill>
        <p:spPr>
          <a:xfrm>
            <a:off x="3937575" y="1120483"/>
            <a:ext cx="3721080" cy="1278061"/>
          </a:xfrm>
          <a:prstGeom prst="rect">
            <a:avLst/>
          </a:prstGeom>
        </p:spPr>
      </p:pic>
      <p:pic>
        <p:nvPicPr>
          <p:cNvPr id="13" name="Picture 12">
            <a:extLst>
              <a:ext uri="{FF2B5EF4-FFF2-40B4-BE49-F238E27FC236}">
                <a16:creationId xmlns:a16="http://schemas.microsoft.com/office/drawing/2014/main" id="{2DA17875-CD6C-4EC7-ADFF-7E3CDDD5FA96}"/>
              </a:ext>
            </a:extLst>
          </p:cNvPr>
          <p:cNvPicPr>
            <a:picLocks noChangeAspect="1"/>
          </p:cNvPicPr>
          <p:nvPr/>
        </p:nvPicPr>
        <p:blipFill>
          <a:blip r:embed="rId4"/>
          <a:stretch>
            <a:fillRect/>
          </a:stretch>
        </p:blipFill>
        <p:spPr>
          <a:xfrm>
            <a:off x="2296272" y="2515799"/>
            <a:ext cx="7666129" cy="4192111"/>
          </a:xfrm>
          <a:prstGeom prst="rect">
            <a:avLst/>
          </a:prstGeom>
        </p:spPr>
      </p:pic>
    </p:spTree>
    <p:extLst>
      <p:ext uri="{BB962C8B-B14F-4D97-AF65-F5344CB8AC3E}">
        <p14:creationId xmlns:p14="http://schemas.microsoft.com/office/powerpoint/2010/main" val="107393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What is Artificial Intelligence?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algn="just">
              <a:lnSpc>
                <a:spcPct val="150000"/>
              </a:lnSpc>
              <a:spcBef>
                <a:spcPts val="0"/>
              </a:spcBef>
            </a:pPr>
            <a:r>
              <a:rPr lang="en-IN" sz="1800" dirty="0">
                <a:solidFill>
                  <a:schemeClr val="bg1"/>
                </a:solidFill>
                <a:effectLst/>
                <a:latin typeface="Arial" panose="020B0604020202020204" pitchFamily="34" charset="0"/>
                <a:ea typeface="Tahoma" panose="020B0604030504040204" pitchFamily="34" charset="0"/>
                <a:cs typeface="Arial" panose="020B0604020202020204" pitchFamily="34" charset="0"/>
              </a:rPr>
              <a:t>The theory and development of computer systems able to perform tasks normally requiring human intelligence, such as visual perception, speech recognition, decision-making and translation between languages. </a:t>
            </a:r>
          </a:p>
          <a:p>
            <a:pPr algn="just">
              <a:lnSpc>
                <a:spcPct val="150000"/>
              </a:lnSpc>
              <a:spcBef>
                <a:spcPts val="0"/>
              </a:spcBef>
            </a:pPr>
            <a:endParaRPr lang="en-IN" sz="800" dirty="0">
              <a:solidFill>
                <a:schemeClr val="bg1"/>
              </a:solidFill>
              <a:effectLst/>
              <a:latin typeface="Arial" panose="020B0604020202020204" pitchFamily="34" charset="0"/>
              <a:ea typeface="Tahoma" panose="020B0604030504040204" pitchFamily="34" charset="0"/>
              <a:cs typeface="Arial" panose="020B0604020202020204" pitchFamily="34" charset="0"/>
            </a:endParaRPr>
          </a:p>
          <a:p>
            <a:pPr algn="just">
              <a:lnSpc>
                <a:spcPct val="150000"/>
              </a:lnSpc>
              <a:spcBef>
                <a:spcPts val="0"/>
              </a:spcBef>
            </a:pPr>
            <a:r>
              <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rPr>
              <a:t>Artificial Intelligence is a technique that enables computers to mimic the human behavior</a:t>
            </a:r>
          </a:p>
          <a:p>
            <a:pPr algn="just">
              <a:lnSpc>
                <a:spcPct val="150000"/>
              </a:lnSpc>
              <a:spcBef>
                <a:spcPts val="0"/>
              </a:spcBef>
            </a:pPr>
            <a:endParaRPr lang="en-US" sz="800" dirty="0">
              <a:solidFill>
                <a:schemeClr val="bg1"/>
              </a:solidFill>
              <a:latin typeface="Arial" panose="020B0604020202020204" pitchFamily="34" charset="0"/>
              <a:ea typeface="Tahoma" panose="020B0604030504040204" pitchFamily="34" charset="0"/>
              <a:cs typeface="Arial" panose="020B0604020202020204" pitchFamily="34" charset="0"/>
            </a:endParaRPr>
          </a:p>
          <a:p>
            <a:pPr algn="just">
              <a:lnSpc>
                <a:spcPct val="150000"/>
              </a:lnSpc>
              <a:spcBef>
                <a:spcPts val="0"/>
              </a:spcBef>
            </a:pPr>
            <a:r>
              <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rPr>
              <a:t>Artificial Intelligence needs high computational power &amp; can work 24/7 with same efficiency where as Human computational power is limited &amp; Human have limited working capacity</a:t>
            </a:r>
          </a:p>
          <a:p>
            <a:pPr marL="0" indent="0" algn="just">
              <a:lnSpc>
                <a:spcPct val="150000"/>
              </a:lnSpc>
              <a:spcBef>
                <a:spcPts val="0"/>
              </a:spcBef>
              <a:buNone/>
            </a:pPr>
            <a:endParaRPr lang="en-US" sz="800" dirty="0">
              <a:solidFill>
                <a:schemeClr val="bg1"/>
              </a:solidFill>
              <a:effectLst/>
              <a:latin typeface="Arial" panose="020B0604020202020204" pitchFamily="34" charset="0"/>
              <a:ea typeface="Tahoma" panose="020B0604030504040204" pitchFamily="34" charset="0"/>
              <a:cs typeface="Arial" panose="020B0604020202020204" pitchFamily="34" charset="0"/>
            </a:endParaRPr>
          </a:p>
          <a:p>
            <a:pPr algn="just">
              <a:lnSpc>
                <a:spcPct val="150000"/>
              </a:lnSpc>
              <a:spcBef>
                <a:spcPts val="0"/>
              </a:spcBef>
            </a:pPr>
            <a:r>
              <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rPr>
              <a:t>Artificial Intelligence have two subsets namely Machine Learning with 95% of accuracy and Deep Learning 99% accuracy</a:t>
            </a:r>
            <a:endParaRPr lang="en-US" sz="1800" dirty="0">
              <a:solidFill>
                <a:schemeClr val="bg1"/>
              </a:solidFill>
              <a:latin typeface="Arial" panose="020B0604020202020204" pitchFamily="34" charset="0"/>
              <a:ea typeface="Tahoma" panose="020B0604030504040204" pitchFamily="34" charset="0"/>
              <a:cs typeface="Arial" panose="020B0604020202020204" pitchFamily="34" charset="0"/>
            </a:endParaRPr>
          </a:p>
          <a:p>
            <a:pPr algn="just">
              <a:lnSpc>
                <a:spcPct val="150000"/>
              </a:lnSpc>
              <a:spcBef>
                <a:spcPts val="0"/>
              </a:spcBef>
            </a:pPr>
            <a:endPar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endParaRPr>
          </a:p>
          <a:p>
            <a:pPr algn="just">
              <a:lnSpc>
                <a:spcPct val="150000"/>
              </a:lnSpc>
              <a:spcBef>
                <a:spcPts val="0"/>
              </a:spcBef>
            </a:pPr>
            <a:endPar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endParaRPr>
          </a:p>
          <a:p>
            <a:pPr marL="0" indent="0" algn="just">
              <a:lnSpc>
                <a:spcPct val="150000"/>
              </a:lnSpc>
              <a:spcBef>
                <a:spcPts val="0"/>
              </a:spcBef>
              <a:buNone/>
            </a:pPr>
            <a:endParaRPr lang="en-US" sz="1800" dirty="0">
              <a:solidFill>
                <a:schemeClr val="bg1"/>
              </a:solidFill>
              <a:latin typeface="Arial" panose="020B0604020202020204" pitchFamily="34" charset="0"/>
              <a:ea typeface="Tahoma" panose="020B0604030504040204" pitchFamily="34" charset="0"/>
              <a:cs typeface="Arial" panose="020B0604020202020204" pitchFamily="34" charset="0"/>
            </a:endParaRPr>
          </a:p>
          <a:p>
            <a:pPr marL="0" indent="0" algn="just">
              <a:lnSpc>
                <a:spcPct val="150000"/>
              </a:lnSpc>
              <a:spcBef>
                <a:spcPts val="0"/>
              </a:spcBef>
              <a:buNone/>
            </a:pPr>
            <a:endParaRPr lang="en-IN" sz="1800" dirty="0">
              <a:solidFill>
                <a:schemeClr val="bg1"/>
              </a:solidFill>
              <a:effectLst/>
              <a:latin typeface="Arial" panose="020B0604020202020204" pitchFamily="34" charset="0"/>
              <a:ea typeface="Tahoma" panose="020B0604030504040204" pitchFamily="34" charset="0"/>
              <a:cs typeface="Arial" panose="020B0604020202020204" pitchFamily="34" charset="0"/>
            </a:endParaRP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4032821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Maturity Levels for using ML &amp; Artificial Intelligence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559E800B-0279-4513-860B-6B065C58BAC9}"/>
              </a:ext>
            </a:extLst>
          </p:cNvPr>
          <p:cNvPicPr>
            <a:picLocks noChangeAspect="1"/>
          </p:cNvPicPr>
          <p:nvPr/>
        </p:nvPicPr>
        <p:blipFill>
          <a:blip r:embed="rId3"/>
          <a:stretch>
            <a:fillRect/>
          </a:stretch>
        </p:blipFill>
        <p:spPr>
          <a:xfrm>
            <a:off x="1705668" y="1317372"/>
            <a:ext cx="8194736" cy="4979521"/>
          </a:xfrm>
          <a:prstGeom prst="rect">
            <a:avLst/>
          </a:prstGeom>
        </p:spPr>
      </p:pic>
      <p:sp>
        <p:nvSpPr>
          <p:cNvPr id="13" name="TextBox 12">
            <a:extLst>
              <a:ext uri="{FF2B5EF4-FFF2-40B4-BE49-F238E27FC236}">
                <a16:creationId xmlns:a16="http://schemas.microsoft.com/office/drawing/2014/main" id="{F2820326-C27F-4237-AFA8-6D850A1125BE}"/>
              </a:ext>
            </a:extLst>
          </p:cNvPr>
          <p:cNvSpPr txBox="1"/>
          <p:nvPr/>
        </p:nvSpPr>
        <p:spPr>
          <a:xfrm>
            <a:off x="1600199" y="6296893"/>
            <a:ext cx="8300205" cy="369332"/>
          </a:xfrm>
          <a:prstGeom prst="rect">
            <a:avLst/>
          </a:prstGeom>
          <a:noFill/>
        </p:spPr>
        <p:txBody>
          <a:bodyPr wrap="square">
            <a:spAutoFit/>
          </a:bodyPr>
          <a:lstStyle/>
          <a:p>
            <a:pPr algn="ctr"/>
            <a:r>
              <a:rPr lang="en-US" b="1" dirty="0">
                <a:solidFill>
                  <a:schemeClr val="bg1"/>
                </a:solidFill>
              </a:rPr>
              <a:t>Artificial Intelligence and Machine Learning </a:t>
            </a:r>
            <a:r>
              <a:rPr lang="en-US" dirty="0">
                <a:solidFill>
                  <a:schemeClr val="bg1"/>
                </a:solidFill>
              </a:rPr>
              <a:t>is a</a:t>
            </a:r>
            <a:r>
              <a:rPr lang="en-US" b="1" dirty="0">
                <a:solidFill>
                  <a:schemeClr val="bg1"/>
                </a:solidFill>
              </a:rPr>
              <a:t> transformative technology</a:t>
            </a:r>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368444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Tools for Artificial Intelligence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4B6686F-7303-4067-B34F-C87BD3FFD02A}"/>
              </a:ext>
            </a:extLst>
          </p:cNvPr>
          <p:cNvPicPr>
            <a:picLocks noChangeAspect="1"/>
          </p:cNvPicPr>
          <p:nvPr/>
        </p:nvPicPr>
        <p:blipFill>
          <a:blip r:embed="rId3"/>
          <a:stretch>
            <a:fillRect/>
          </a:stretch>
        </p:blipFill>
        <p:spPr>
          <a:xfrm>
            <a:off x="1055619" y="1922606"/>
            <a:ext cx="1358721" cy="560231"/>
          </a:xfrm>
          <a:prstGeom prst="rect">
            <a:avLst/>
          </a:prstGeom>
        </p:spPr>
      </p:pic>
      <p:pic>
        <p:nvPicPr>
          <p:cNvPr id="8" name="Picture 7">
            <a:extLst>
              <a:ext uri="{FF2B5EF4-FFF2-40B4-BE49-F238E27FC236}">
                <a16:creationId xmlns:a16="http://schemas.microsoft.com/office/drawing/2014/main" id="{01D49357-B6FA-43FC-85EA-B2C9500C9F52}"/>
              </a:ext>
            </a:extLst>
          </p:cNvPr>
          <p:cNvPicPr>
            <a:picLocks noChangeAspect="1"/>
          </p:cNvPicPr>
          <p:nvPr/>
        </p:nvPicPr>
        <p:blipFill>
          <a:blip r:embed="rId4"/>
          <a:stretch>
            <a:fillRect/>
          </a:stretch>
        </p:blipFill>
        <p:spPr>
          <a:xfrm>
            <a:off x="3054264" y="1251094"/>
            <a:ext cx="1371600" cy="1343025"/>
          </a:xfrm>
          <a:prstGeom prst="rect">
            <a:avLst/>
          </a:prstGeom>
        </p:spPr>
      </p:pic>
      <p:pic>
        <p:nvPicPr>
          <p:cNvPr id="9" name="Picture 8">
            <a:extLst>
              <a:ext uri="{FF2B5EF4-FFF2-40B4-BE49-F238E27FC236}">
                <a16:creationId xmlns:a16="http://schemas.microsoft.com/office/drawing/2014/main" id="{E06A5E18-DE6C-43D5-9E6A-E91AD0F0E39A}"/>
              </a:ext>
            </a:extLst>
          </p:cNvPr>
          <p:cNvPicPr>
            <a:picLocks noChangeAspect="1"/>
          </p:cNvPicPr>
          <p:nvPr/>
        </p:nvPicPr>
        <p:blipFill>
          <a:blip r:embed="rId5"/>
          <a:stretch>
            <a:fillRect/>
          </a:stretch>
        </p:blipFill>
        <p:spPr>
          <a:xfrm>
            <a:off x="5258549" y="1922606"/>
            <a:ext cx="1371600" cy="432538"/>
          </a:xfrm>
          <a:prstGeom prst="rect">
            <a:avLst/>
          </a:prstGeom>
        </p:spPr>
      </p:pic>
      <p:pic>
        <p:nvPicPr>
          <p:cNvPr id="10" name="Picture 9">
            <a:extLst>
              <a:ext uri="{FF2B5EF4-FFF2-40B4-BE49-F238E27FC236}">
                <a16:creationId xmlns:a16="http://schemas.microsoft.com/office/drawing/2014/main" id="{6E4496B2-7C6F-41EA-B181-F673D81281C2}"/>
              </a:ext>
            </a:extLst>
          </p:cNvPr>
          <p:cNvPicPr>
            <a:picLocks noChangeAspect="1"/>
          </p:cNvPicPr>
          <p:nvPr/>
        </p:nvPicPr>
        <p:blipFill>
          <a:blip r:embed="rId6"/>
          <a:stretch>
            <a:fillRect/>
          </a:stretch>
        </p:blipFill>
        <p:spPr>
          <a:xfrm>
            <a:off x="7657267" y="1770619"/>
            <a:ext cx="792051" cy="759854"/>
          </a:xfrm>
          <a:prstGeom prst="rect">
            <a:avLst/>
          </a:prstGeom>
        </p:spPr>
      </p:pic>
      <p:pic>
        <p:nvPicPr>
          <p:cNvPr id="13" name="Picture 12">
            <a:extLst>
              <a:ext uri="{FF2B5EF4-FFF2-40B4-BE49-F238E27FC236}">
                <a16:creationId xmlns:a16="http://schemas.microsoft.com/office/drawing/2014/main" id="{525F3ED8-D61B-4C4A-B82F-7AB12F2F84F6}"/>
              </a:ext>
            </a:extLst>
          </p:cNvPr>
          <p:cNvPicPr>
            <a:picLocks noChangeAspect="1"/>
          </p:cNvPicPr>
          <p:nvPr/>
        </p:nvPicPr>
        <p:blipFill>
          <a:blip r:embed="rId7"/>
          <a:stretch>
            <a:fillRect/>
          </a:stretch>
        </p:blipFill>
        <p:spPr>
          <a:xfrm>
            <a:off x="1145135" y="4706067"/>
            <a:ext cx="2781837" cy="1249251"/>
          </a:xfrm>
          <a:prstGeom prst="rect">
            <a:avLst/>
          </a:prstGeom>
        </p:spPr>
      </p:pic>
      <p:pic>
        <p:nvPicPr>
          <p:cNvPr id="14" name="Picture 13">
            <a:extLst>
              <a:ext uri="{FF2B5EF4-FFF2-40B4-BE49-F238E27FC236}">
                <a16:creationId xmlns:a16="http://schemas.microsoft.com/office/drawing/2014/main" id="{DFBF4114-9188-4B74-B3AE-517356B75B2D}"/>
              </a:ext>
            </a:extLst>
          </p:cNvPr>
          <p:cNvPicPr>
            <a:picLocks noChangeAspect="1"/>
          </p:cNvPicPr>
          <p:nvPr/>
        </p:nvPicPr>
        <p:blipFill>
          <a:blip r:embed="rId8"/>
          <a:stretch>
            <a:fillRect/>
          </a:stretch>
        </p:blipFill>
        <p:spPr>
          <a:xfrm>
            <a:off x="9157593" y="1758948"/>
            <a:ext cx="2057400" cy="771525"/>
          </a:xfrm>
          <a:prstGeom prst="rect">
            <a:avLst/>
          </a:prstGeom>
        </p:spPr>
      </p:pic>
      <p:sp>
        <p:nvSpPr>
          <p:cNvPr id="16" name="TextBox 15">
            <a:extLst>
              <a:ext uri="{FF2B5EF4-FFF2-40B4-BE49-F238E27FC236}">
                <a16:creationId xmlns:a16="http://schemas.microsoft.com/office/drawing/2014/main" id="{7A4F6097-9933-40EF-B769-DF209346DDAE}"/>
              </a:ext>
            </a:extLst>
          </p:cNvPr>
          <p:cNvSpPr txBox="1"/>
          <p:nvPr/>
        </p:nvSpPr>
        <p:spPr>
          <a:xfrm>
            <a:off x="987594" y="1253346"/>
            <a:ext cx="2767659"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Python Libraries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793482" y="2579702"/>
            <a:ext cx="3761075"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Web Framework | Desktop Tools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 name="Picture 21">
            <a:extLst>
              <a:ext uri="{FF2B5EF4-FFF2-40B4-BE49-F238E27FC236}">
                <a16:creationId xmlns:a16="http://schemas.microsoft.com/office/drawing/2014/main" id="{1ADBCEAB-6683-47CA-A753-2CA6B7DA9EE3}"/>
              </a:ext>
            </a:extLst>
          </p:cNvPr>
          <p:cNvPicPr/>
          <p:nvPr/>
        </p:nvPicPr>
        <p:blipFill>
          <a:blip r:embed="rId9"/>
          <a:stretch/>
        </p:blipFill>
        <p:spPr>
          <a:xfrm>
            <a:off x="7981025" y="4409709"/>
            <a:ext cx="1420427" cy="1511378"/>
          </a:xfrm>
          <a:prstGeom prst="rect">
            <a:avLst/>
          </a:prstGeom>
          <a:ln>
            <a:noFill/>
          </a:ln>
        </p:spPr>
      </p:pic>
      <p:pic>
        <p:nvPicPr>
          <p:cNvPr id="24" name="Picture 12">
            <a:extLst>
              <a:ext uri="{FF2B5EF4-FFF2-40B4-BE49-F238E27FC236}">
                <a16:creationId xmlns:a16="http://schemas.microsoft.com/office/drawing/2014/main" id="{C754C59A-37C3-40E6-9129-27EE222E14BC}"/>
              </a:ext>
            </a:extLst>
          </p:cNvPr>
          <p:cNvPicPr/>
          <p:nvPr/>
        </p:nvPicPr>
        <p:blipFill>
          <a:blip r:embed="rId10"/>
          <a:srcRect l="8021" t="6064" r="14400" b="6064"/>
          <a:stretch/>
        </p:blipFill>
        <p:spPr>
          <a:xfrm>
            <a:off x="4045759" y="4645878"/>
            <a:ext cx="1252752" cy="1305338"/>
          </a:xfrm>
          <a:prstGeom prst="rect">
            <a:avLst/>
          </a:prstGeom>
          <a:ln>
            <a:noFill/>
          </a:ln>
        </p:spPr>
      </p:pic>
      <p:pic>
        <p:nvPicPr>
          <p:cNvPr id="26" name="Picture 14">
            <a:extLst>
              <a:ext uri="{FF2B5EF4-FFF2-40B4-BE49-F238E27FC236}">
                <a16:creationId xmlns:a16="http://schemas.microsoft.com/office/drawing/2014/main" id="{0E920C40-5F05-4DE1-9595-FBDB4DEFECBC}"/>
              </a:ext>
            </a:extLst>
          </p:cNvPr>
          <p:cNvPicPr/>
          <p:nvPr/>
        </p:nvPicPr>
        <p:blipFill>
          <a:blip r:embed="rId11"/>
          <a:srcRect l="17390" t="8736" r="18842" b="8199"/>
          <a:stretch/>
        </p:blipFill>
        <p:spPr>
          <a:xfrm>
            <a:off x="5491806" y="4978435"/>
            <a:ext cx="1208387" cy="917315"/>
          </a:xfrm>
          <a:prstGeom prst="rect">
            <a:avLst/>
          </a:prstGeom>
          <a:ln>
            <a:noFill/>
          </a:ln>
        </p:spPr>
      </p:pic>
      <p:pic>
        <p:nvPicPr>
          <p:cNvPr id="28" name="Picture 16">
            <a:extLst>
              <a:ext uri="{FF2B5EF4-FFF2-40B4-BE49-F238E27FC236}">
                <a16:creationId xmlns:a16="http://schemas.microsoft.com/office/drawing/2014/main" id="{844916EE-D5A6-46EA-8447-82074A814A1D}"/>
              </a:ext>
            </a:extLst>
          </p:cNvPr>
          <p:cNvPicPr/>
          <p:nvPr/>
        </p:nvPicPr>
        <p:blipFill>
          <a:blip r:embed="rId12"/>
          <a:srcRect l="3429" t="21158" r="50850" b="17458"/>
          <a:stretch/>
        </p:blipFill>
        <p:spPr>
          <a:xfrm>
            <a:off x="6933962" y="4872774"/>
            <a:ext cx="1047063" cy="962982"/>
          </a:xfrm>
          <a:prstGeom prst="rect">
            <a:avLst/>
          </a:prstGeom>
          <a:ln>
            <a:noFill/>
          </a:ln>
        </p:spPr>
      </p:pic>
      <p:pic>
        <p:nvPicPr>
          <p:cNvPr id="30" name="Picture 8">
            <a:extLst>
              <a:ext uri="{FF2B5EF4-FFF2-40B4-BE49-F238E27FC236}">
                <a16:creationId xmlns:a16="http://schemas.microsoft.com/office/drawing/2014/main" id="{DE1651A1-DACF-4485-8CB6-A411D7B7CB3F}"/>
              </a:ext>
            </a:extLst>
          </p:cNvPr>
          <p:cNvPicPr/>
          <p:nvPr/>
        </p:nvPicPr>
        <p:blipFill>
          <a:blip r:embed="rId13"/>
          <a:stretch/>
        </p:blipFill>
        <p:spPr>
          <a:xfrm>
            <a:off x="9157593" y="4940300"/>
            <a:ext cx="2057400" cy="771525"/>
          </a:xfrm>
          <a:prstGeom prst="rect">
            <a:avLst/>
          </a:prstGeom>
          <a:ln>
            <a:noFill/>
          </a:ln>
        </p:spPr>
      </p:pic>
      <p:pic>
        <p:nvPicPr>
          <p:cNvPr id="31" name="Picture 30">
            <a:extLst>
              <a:ext uri="{FF2B5EF4-FFF2-40B4-BE49-F238E27FC236}">
                <a16:creationId xmlns:a16="http://schemas.microsoft.com/office/drawing/2014/main" id="{C5B01893-ECFD-4C83-87AC-01092560AD91}"/>
              </a:ext>
            </a:extLst>
          </p:cNvPr>
          <p:cNvPicPr>
            <a:picLocks noChangeAspect="1"/>
          </p:cNvPicPr>
          <p:nvPr/>
        </p:nvPicPr>
        <p:blipFill>
          <a:blip r:embed="rId14"/>
          <a:stretch>
            <a:fillRect/>
          </a:stretch>
        </p:blipFill>
        <p:spPr>
          <a:xfrm>
            <a:off x="1118502" y="3110371"/>
            <a:ext cx="2847975" cy="1238250"/>
          </a:xfrm>
          <a:prstGeom prst="rect">
            <a:avLst/>
          </a:prstGeom>
        </p:spPr>
      </p:pic>
      <p:pic>
        <p:nvPicPr>
          <p:cNvPr id="32" name="Picture 31">
            <a:extLst>
              <a:ext uri="{FF2B5EF4-FFF2-40B4-BE49-F238E27FC236}">
                <a16:creationId xmlns:a16="http://schemas.microsoft.com/office/drawing/2014/main" id="{72F569D4-F392-4839-BD47-445D17339DE4}"/>
              </a:ext>
            </a:extLst>
          </p:cNvPr>
          <p:cNvPicPr>
            <a:picLocks noChangeAspect="1"/>
          </p:cNvPicPr>
          <p:nvPr/>
        </p:nvPicPr>
        <p:blipFill>
          <a:blip r:embed="rId15"/>
          <a:stretch>
            <a:fillRect/>
          </a:stretch>
        </p:blipFill>
        <p:spPr>
          <a:xfrm>
            <a:off x="4144850" y="3295849"/>
            <a:ext cx="2073499" cy="856445"/>
          </a:xfrm>
          <a:prstGeom prst="rect">
            <a:avLst/>
          </a:prstGeom>
        </p:spPr>
      </p:pic>
      <p:pic>
        <p:nvPicPr>
          <p:cNvPr id="33" name="Picture 32">
            <a:extLst>
              <a:ext uri="{FF2B5EF4-FFF2-40B4-BE49-F238E27FC236}">
                <a16:creationId xmlns:a16="http://schemas.microsoft.com/office/drawing/2014/main" id="{BD4E266E-5E36-4E8A-9EE6-6EA069717F79}"/>
              </a:ext>
            </a:extLst>
          </p:cNvPr>
          <p:cNvPicPr>
            <a:picLocks noChangeAspect="1"/>
          </p:cNvPicPr>
          <p:nvPr/>
        </p:nvPicPr>
        <p:blipFill>
          <a:blip r:embed="rId16"/>
          <a:stretch>
            <a:fillRect/>
          </a:stretch>
        </p:blipFill>
        <p:spPr>
          <a:xfrm>
            <a:off x="6351848" y="3472605"/>
            <a:ext cx="1629177" cy="392806"/>
          </a:xfrm>
          <a:prstGeom prst="rect">
            <a:avLst/>
          </a:prstGeom>
        </p:spPr>
      </p:pic>
      <p:pic>
        <p:nvPicPr>
          <p:cNvPr id="34" name="Picture 33">
            <a:extLst>
              <a:ext uri="{FF2B5EF4-FFF2-40B4-BE49-F238E27FC236}">
                <a16:creationId xmlns:a16="http://schemas.microsoft.com/office/drawing/2014/main" id="{5F5A0620-DBD8-45F0-9FB7-8C31F65711CE}"/>
              </a:ext>
            </a:extLst>
          </p:cNvPr>
          <p:cNvPicPr>
            <a:picLocks noChangeAspect="1"/>
          </p:cNvPicPr>
          <p:nvPr/>
        </p:nvPicPr>
        <p:blipFill>
          <a:blip r:embed="rId17"/>
          <a:stretch>
            <a:fillRect/>
          </a:stretch>
        </p:blipFill>
        <p:spPr>
          <a:xfrm>
            <a:off x="8963481" y="2952477"/>
            <a:ext cx="2240924" cy="637504"/>
          </a:xfrm>
          <a:prstGeom prst="rect">
            <a:avLst/>
          </a:prstGeom>
        </p:spPr>
      </p:pic>
      <p:pic>
        <p:nvPicPr>
          <p:cNvPr id="35" name="Picture 34">
            <a:extLst>
              <a:ext uri="{FF2B5EF4-FFF2-40B4-BE49-F238E27FC236}">
                <a16:creationId xmlns:a16="http://schemas.microsoft.com/office/drawing/2014/main" id="{B03E0175-A92C-4364-92D0-323DA619B8BD}"/>
              </a:ext>
            </a:extLst>
          </p:cNvPr>
          <p:cNvPicPr>
            <a:picLocks noChangeAspect="1"/>
          </p:cNvPicPr>
          <p:nvPr/>
        </p:nvPicPr>
        <p:blipFill>
          <a:blip r:embed="rId18"/>
          <a:stretch>
            <a:fillRect/>
          </a:stretch>
        </p:blipFill>
        <p:spPr>
          <a:xfrm>
            <a:off x="8449318" y="3641085"/>
            <a:ext cx="2871989" cy="798490"/>
          </a:xfrm>
          <a:prstGeom prst="rect">
            <a:avLst/>
          </a:prstGeom>
        </p:spPr>
      </p:pic>
      <p:pic>
        <p:nvPicPr>
          <p:cNvPr id="36" name="Picture 35">
            <a:extLst>
              <a:ext uri="{FF2B5EF4-FFF2-40B4-BE49-F238E27FC236}">
                <a16:creationId xmlns:a16="http://schemas.microsoft.com/office/drawing/2014/main" id="{BA02A96D-21EF-4F8E-AC23-F705E29C6735}"/>
              </a:ext>
            </a:extLst>
          </p:cNvPr>
          <p:cNvPicPr>
            <a:picLocks noChangeAspect="1"/>
          </p:cNvPicPr>
          <p:nvPr/>
        </p:nvPicPr>
        <p:blipFill>
          <a:blip r:embed="rId19"/>
          <a:stretch>
            <a:fillRect/>
          </a:stretch>
        </p:blipFill>
        <p:spPr>
          <a:xfrm>
            <a:off x="5514827" y="4461368"/>
            <a:ext cx="1165538" cy="489397"/>
          </a:xfrm>
          <a:prstGeom prst="rect">
            <a:avLst/>
          </a:prstGeom>
        </p:spPr>
      </p:pic>
      <p:pic>
        <p:nvPicPr>
          <p:cNvPr id="37" name="Picture 36">
            <a:extLst>
              <a:ext uri="{FF2B5EF4-FFF2-40B4-BE49-F238E27FC236}">
                <a16:creationId xmlns:a16="http://schemas.microsoft.com/office/drawing/2014/main" id="{06FE1843-3193-4711-913B-DA2349A69580}"/>
              </a:ext>
            </a:extLst>
          </p:cNvPr>
          <p:cNvPicPr>
            <a:picLocks noChangeAspect="1"/>
          </p:cNvPicPr>
          <p:nvPr/>
        </p:nvPicPr>
        <p:blipFill>
          <a:blip r:embed="rId20"/>
          <a:stretch>
            <a:fillRect/>
          </a:stretch>
        </p:blipFill>
        <p:spPr>
          <a:xfrm>
            <a:off x="4470784" y="2355144"/>
            <a:ext cx="710815" cy="856445"/>
          </a:xfrm>
          <a:prstGeom prst="rect">
            <a:avLst/>
          </a:prstGeom>
        </p:spPr>
      </p:pic>
      <p:pic>
        <p:nvPicPr>
          <p:cNvPr id="38" name="Picture 37">
            <a:extLst>
              <a:ext uri="{FF2B5EF4-FFF2-40B4-BE49-F238E27FC236}">
                <a16:creationId xmlns:a16="http://schemas.microsoft.com/office/drawing/2014/main" id="{B5128B6A-FDC6-4193-A836-9C9CA478C4CE}"/>
              </a:ext>
            </a:extLst>
          </p:cNvPr>
          <p:cNvPicPr>
            <a:picLocks noChangeAspect="1"/>
          </p:cNvPicPr>
          <p:nvPr/>
        </p:nvPicPr>
        <p:blipFill>
          <a:blip r:embed="rId21"/>
          <a:stretch>
            <a:fillRect/>
          </a:stretch>
        </p:blipFill>
        <p:spPr>
          <a:xfrm>
            <a:off x="5388190" y="2370734"/>
            <a:ext cx="963658" cy="870734"/>
          </a:xfrm>
          <a:prstGeom prst="rect">
            <a:avLst/>
          </a:prstGeom>
        </p:spPr>
      </p:pic>
      <p:pic>
        <p:nvPicPr>
          <p:cNvPr id="39" name="Picture 38">
            <a:extLst>
              <a:ext uri="{FF2B5EF4-FFF2-40B4-BE49-F238E27FC236}">
                <a16:creationId xmlns:a16="http://schemas.microsoft.com/office/drawing/2014/main" id="{3417938A-C168-4806-A400-63BAF387E7F7}"/>
              </a:ext>
            </a:extLst>
          </p:cNvPr>
          <p:cNvPicPr>
            <a:picLocks noChangeAspect="1"/>
          </p:cNvPicPr>
          <p:nvPr/>
        </p:nvPicPr>
        <p:blipFill>
          <a:blip r:embed="rId22"/>
          <a:stretch>
            <a:fillRect/>
          </a:stretch>
        </p:blipFill>
        <p:spPr>
          <a:xfrm>
            <a:off x="6578110" y="2371809"/>
            <a:ext cx="1745850" cy="998292"/>
          </a:xfrm>
          <a:prstGeom prst="rect">
            <a:avLst/>
          </a:prstGeom>
        </p:spPr>
      </p:pic>
    </p:spTree>
    <p:extLst>
      <p:ext uri="{BB962C8B-B14F-4D97-AF65-F5344CB8AC3E}">
        <p14:creationId xmlns:p14="http://schemas.microsoft.com/office/powerpoint/2010/main" val="557261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ADA17B3-84CA-4533-AD24-2C05ECA29836}"/>
              </a:ext>
            </a:extLst>
          </p:cNvPr>
          <p:cNvSpPr/>
          <p:nvPr/>
        </p:nvSpPr>
        <p:spPr>
          <a:xfrm>
            <a:off x="772355" y="1146175"/>
            <a:ext cx="10713527" cy="524315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Technologies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1BAFA4C9-F19B-44A5-88C4-717A057BDD5B}"/>
              </a:ext>
            </a:extLst>
          </p:cNvPr>
          <p:cNvSpPr txBox="1"/>
          <p:nvPr/>
        </p:nvSpPr>
        <p:spPr>
          <a:xfrm>
            <a:off x="542925" y="41275"/>
            <a:ext cx="430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A4F6097-9933-40EF-B769-DF209346DDAE}"/>
              </a:ext>
            </a:extLst>
          </p:cNvPr>
          <p:cNvSpPr txBox="1"/>
          <p:nvPr/>
        </p:nvSpPr>
        <p:spPr>
          <a:xfrm>
            <a:off x="1662298" y="1274075"/>
            <a:ext cx="1320600"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Python </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258361CD-02E6-4416-AB1F-2382EF9A048D}"/>
              </a:ext>
            </a:extLst>
          </p:cNvPr>
          <p:cNvSpPr txBox="1"/>
          <p:nvPr/>
        </p:nvSpPr>
        <p:spPr>
          <a:xfrm>
            <a:off x="8996338" y="1253345"/>
            <a:ext cx="215371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Machine Learning</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16365889-EE24-4E6F-AB35-D504A57994F5}"/>
              </a:ext>
            </a:extLst>
          </p:cNvPr>
          <p:cNvSpPr txBox="1"/>
          <p:nvPr/>
        </p:nvSpPr>
        <p:spPr>
          <a:xfrm>
            <a:off x="5449759" y="1282079"/>
            <a:ext cx="149815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Statistics</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0" name="Picture 39">
            <a:extLst>
              <a:ext uri="{FF2B5EF4-FFF2-40B4-BE49-F238E27FC236}">
                <a16:creationId xmlns:a16="http://schemas.microsoft.com/office/drawing/2014/main" id="{44077902-0037-4C61-AAA8-8EDDF04A22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9208" y="1971912"/>
            <a:ext cx="1427131" cy="1457087"/>
          </a:xfrm>
          <a:prstGeom prst="rect">
            <a:avLst/>
          </a:prstGeom>
          <a:noFill/>
          <a:ln>
            <a:noFill/>
          </a:ln>
        </p:spPr>
      </p:pic>
      <p:pic>
        <p:nvPicPr>
          <p:cNvPr id="11" name="Picture 10">
            <a:extLst>
              <a:ext uri="{FF2B5EF4-FFF2-40B4-BE49-F238E27FC236}">
                <a16:creationId xmlns:a16="http://schemas.microsoft.com/office/drawing/2014/main" id="{B6A8429A-FF70-4A7A-A3C6-0A0E70BF584F}"/>
              </a:ext>
            </a:extLst>
          </p:cNvPr>
          <p:cNvPicPr>
            <a:picLocks noChangeAspect="1"/>
          </p:cNvPicPr>
          <p:nvPr/>
        </p:nvPicPr>
        <p:blipFill>
          <a:blip r:embed="rId4"/>
          <a:stretch>
            <a:fillRect/>
          </a:stretch>
        </p:blipFill>
        <p:spPr>
          <a:xfrm>
            <a:off x="1209537" y="1971913"/>
            <a:ext cx="2101834" cy="2010051"/>
          </a:xfrm>
          <a:prstGeom prst="rect">
            <a:avLst/>
          </a:prstGeom>
        </p:spPr>
      </p:pic>
      <p:pic>
        <p:nvPicPr>
          <p:cNvPr id="8" name="Picture 7">
            <a:extLst>
              <a:ext uri="{FF2B5EF4-FFF2-40B4-BE49-F238E27FC236}">
                <a16:creationId xmlns:a16="http://schemas.microsoft.com/office/drawing/2014/main" id="{2ECF9547-CCE0-46FB-84B9-500D4A4A6129}"/>
              </a:ext>
            </a:extLst>
          </p:cNvPr>
          <p:cNvPicPr>
            <a:picLocks noChangeAspect="1"/>
          </p:cNvPicPr>
          <p:nvPr/>
        </p:nvPicPr>
        <p:blipFill>
          <a:blip r:embed="rId5"/>
          <a:stretch>
            <a:fillRect/>
          </a:stretch>
        </p:blipFill>
        <p:spPr>
          <a:xfrm>
            <a:off x="5371693" y="1971913"/>
            <a:ext cx="1654287" cy="1661095"/>
          </a:xfrm>
          <a:prstGeom prst="rect">
            <a:avLst/>
          </a:prstGeom>
        </p:spPr>
      </p:pic>
      <p:pic>
        <p:nvPicPr>
          <p:cNvPr id="5" name="Picture 4">
            <a:extLst>
              <a:ext uri="{FF2B5EF4-FFF2-40B4-BE49-F238E27FC236}">
                <a16:creationId xmlns:a16="http://schemas.microsoft.com/office/drawing/2014/main" id="{AE4413A1-F9E3-4A36-94DA-858D04F939D2}"/>
              </a:ext>
            </a:extLst>
          </p:cNvPr>
          <p:cNvPicPr>
            <a:picLocks noChangeAspect="1"/>
          </p:cNvPicPr>
          <p:nvPr/>
        </p:nvPicPr>
        <p:blipFill>
          <a:blip r:embed="rId6"/>
          <a:stretch>
            <a:fillRect/>
          </a:stretch>
        </p:blipFill>
        <p:spPr>
          <a:xfrm>
            <a:off x="9527465" y="4418477"/>
            <a:ext cx="1210614" cy="991673"/>
          </a:xfrm>
          <a:prstGeom prst="rect">
            <a:avLst/>
          </a:prstGeom>
        </p:spPr>
      </p:pic>
      <p:sp>
        <p:nvSpPr>
          <p:cNvPr id="9" name="TextBox 8">
            <a:extLst>
              <a:ext uri="{FF2B5EF4-FFF2-40B4-BE49-F238E27FC236}">
                <a16:creationId xmlns:a16="http://schemas.microsoft.com/office/drawing/2014/main" id="{295CB084-BE07-403A-9081-4E1D278B2B9A}"/>
              </a:ext>
            </a:extLst>
          </p:cNvPr>
          <p:cNvSpPr txBox="1"/>
          <p:nvPr/>
        </p:nvSpPr>
        <p:spPr>
          <a:xfrm>
            <a:off x="9055916" y="3691031"/>
            <a:ext cx="2153713" cy="456535"/>
          </a:xfrm>
          <a:prstGeom prst="rect">
            <a:avLst/>
          </a:prstGeom>
          <a:noFill/>
        </p:spPr>
        <p:txBody>
          <a:bodyPr wrap="square">
            <a:spAutoFit/>
          </a:bodyPr>
          <a:lstStyle/>
          <a:p>
            <a:pPr marL="2540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10" normalizeH="0" baseline="0" noProof="0" dirty="0">
                <a:ln>
                  <a:noFill/>
                </a:ln>
                <a:solidFill>
                  <a:srgbClr val="ED7D31"/>
                </a:solidFill>
                <a:effectLst/>
                <a:uLnTx/>
                <a:uFillTx/>
                <a:latin typeface="Arial" panose="020B0604020202020204" pitchFamily="34" charset="0"/>
                <a:ea typeface="+mn-ea"/>
                <a:cs typeface="Arial" panose="020B0604020202020204" pitchFamily="34" charset="0"/>
              </a:rPr>
              <a:t>Deep Learning</a:t>
            </a:r>
            <a:endParaRPr kumimoji="0" lang="en-IN" sz="1800" b="1" i="0" u="none" strike="noStrike" kern="1200" cap="none" spc="-1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937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Artificial Intelligence Applications</a:t>
            </a:r>
          </a:p>
        </p:txBody>
      </p:sp>
    </p:spTree>
    <p:extLst>
      <p:ext uri="{BB962C8B-B14F-4D97-AF65-F5344CB8AC3E}">
        <p14:creationId xmlns:p14="http://schemas.microsoft.com/office/powerpoint/2010/main" val="110120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Applications</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2" name="Picture 1">
            <a:extLst>
              <a:ext uri="{FF2B5EF4-FFF2-40B4-BE49-F238E27FC236}">
                <a16:creationId xmlns:a16="http://schemas.microsoft.com/office/drawing/2014/main" id="{10906221-7113-47AD-B0F0-DF50588B7D3E}"/>
              </a:ext>
            </a:extLst>
          </p:cNvPr>
          <p:cNvPicPr>
            <a:picLocks noChangeAspect="1"/>
          </p:cNvPicPr>
          <p:nvPr/>
        </p:nvPicPr>
        <p:blipFill>
          <a:blip r:embed="rId3"/>
          <a:stretch>
            <a:fillRect/>
          </a:stretch>
        </p:blipFill>
        <p:spPr>
          <a:xfrm>
            <a:off x="1691068" y="1489475"/>
            <a:ext cx="8809864" cy="4957675"/>
          </a:xfrm>
          <a:prstGeom prst="rect">
            <a:avLst/>
          </a:prstGeom>
        </p:spPr>
      </p:pic>
    </p:spTree>
    <p:extLst>
      <p:ext uri="{BB962C8B-B14F-4D97-AF65-F5344CB8AC3E}">
        <p14:creationId xmlns:p14="http://schemas.microsoft.com/office/powerpoint/2010/main" val="97808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Applications across the industry</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11" name="Picture 10">
            <a:extLst>
              <a:ext uri="{FF2B5EF4-FFF2-40B4-BE49-F238E27FC236}">
                <a16:creationId xmlns:a16="http://schemas.microsoft.com/office/drawing/2014/main" id="{84CDFAF0-F00F-4544-9137-3A88A569D1F8}"/>
              </a:ext>
            </a:extLst>
          </p:cNvPr>
          <p:cNvPicPr>
            <a:picLocks noChangeAspect="1"/>
          </p:cNvPicPr>
          <p:nvPr/>
        </p:nvPicPr>
        <p:blipFill>
          <a:blip r:embed="rId3"/>
          <a:stretch>
            <a:fillRect/>
          </a:stretch>
        </p:blipFill>
        <p:spPr>
          <a:xfrm>
            <a:off x="2502670" y="1306128"/>
            <a:ext cx="7058025" cy="5257800"/>
          </a:xfrm>
          <a:prstGeom prst="rect">
            <a:avLst/>
          </a:prstGeom>
        </p:spPr>
      </p:pic>
    </p:spTree>
    <p:extLst>
      <p:ext uri="{BB962C8B-B14F-4D97-AF65-F5344CB8AC3E}">
        <p14:creationId xmlns:p14="http://schemas.microsoft.com/office/powerpoint/2010/main" val="392259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Futuristic Applications</a:t>
            </a:r>
          </a:p>
        </p:txBody>
      </p:sp>
    </p:spTree>
    <p:extLst>
      <p:ext uri="{BB962C8B-B14F-4D97-AF65-F5344CB8AC3E}">
        <p14:creationId xmlns:p14="http://schemas.microsoft.com/office/powerpoint/2010/main" val="2423056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Futuristic Applications </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9" name="Picture 8" descr="Related image">
            <a:extLst>
              <a:ext uri="{FF2B5EF4-FFF2-40B4-BE49-F238E27FC236}">
                <a16:creationId xmlns:a16="http://schemas.microsoft.com/office/drawing/2014/main" id="{96C71CF1-32A8-490F-A34D-7747630A36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28735" y="1431752"/>
            <a:ext cx="7105881" cy="5031191"/>
          </a:xfrm>
          <a:prstGeom prst="rect">
            <a:avLst/>
          </a:prstGeom>
          <a:noFill/>
        </p:spPr>
      </p:pic>
    </p:spTree>
    <p:extLst>
      <p:ext uri="{BB962C8B-B14F-4D97-AF65-F5344CB8AC3E}">
        <p14:creationId xmlns:p14="http://schemas.microsoft.com/office/powerpoint/2010/main" val="3273344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6256000" h="9144000">
                <a:moveTo>
                  <a:pt x="0" y="0"/>
                </a:moveTo>
                <a:lnTo>
                  <a:pt x="16256000" y="0"/>
                </a:lnTo>
                <a:lnTo>
                  <a:pt x="16256000" y="9144000"/>
                </a:lnTo>
                <a:lnTo>
                  <a:pt x="0" y="9144000"/>
                </a:lnTo>
                <a:lnTo>
                  <a:pt x="0" y="0"/>
                </a:lnTo>
                <a:close/>
              </a:path>
            </a:pathLst>
          </a:custGeom>
          <a:solidFill>
            <a:srgbClr val="00206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 y="2472432"/>
            <a:ext cx="12191999" cy="714939"/>
          </a:xfrm>
          <a:prstGeom prst="rect">
            <a:avLst/>
          </a:prstGeom>
        </p:spPr>
        <p:txBody>
          <a:bodyPr vert="horz" wrap="square" lIns="0" tIns="85725" rIns="0" bIns="0" rtlCol="0">
            <a:spAutoFit/>
          </a:bodyPr>
          <a:lstStyle/>
          <a:p>
            <a:pPr marL="1952625" marR="3810" indent="-1943100" algn="ctr">
              <a:lnSpc>
                <a:spcPts val="4875"/>
              </a:lnSpc>
              <a:spcBef>
                <a:spcPts val="675"/>
              </a:spcBef>
            </a:pPr>
            <a:r>
              <a:rPr lang="en-US" sz="4500" spc="-614" dirty="0">
                <a:solidFill>
                  <a:srgbClr val="FFFFFF"/>
                </a:solidFill>
              </a:rPr>
              <a:t>  T h  a  n  k   Y  o  u  ! </a:t>
            </a:r>
            <a:endParaRPr sz="4500" dirty="0"/>
          </a:p>
        </p:txBody>
      </p:sp>
      <p:grpSp>
        <p:nvGrpSpPr>
          <p:cNvPr id="6" name="Group 5">
            <a:extLst>
              <a:ext uri="{FF2B5EF4-FFF2-40B4-BE49-F238E27FC236}">
                <a16:creationId xmlns:a16="http://schemas.microsoft.com/office/drawing/2014/main" id="{17C3280D-706B-4321-B25E-E77C0DBD16E0}"/>
              </a:ext>
            </a:extLst>
          </p:cNvPr>
          <p:cNvGrpSpPr/>
          <p:nvPr/>
        </p:nvGrpSpPr>
        <p:grpSpPr>
          <a:xfrm>
            <a:off x="2601159" y="3524434"/>
            <a:ext cx="7412854" cy="1651248"/>
            <a:chOff x="2698812" y="4385568"/>
            <a:chExt cx="7412854" cy="1651248"/>
          </a:xfrm>
        </p:grpSpPr>
        <p:sp>
          <p:nvSpPr>
            <p:cNvPr id="4" name="Rectangle 3">
              <a:extLst>
                <a:ext uri="{FF2B5EF4-FFF2-40B4-BE49-F238E27FC236}">
                  <a16:creationId xmlns:a16="http://schemas.microsoft.com/office/drawing/2014/main" id="{71F2B333-5143-4D83-95B3-E3E870F2C48D}"/>
                </a:ext>
              </a:extLst>
            </p:cNvPr>
            <p:cNvSpPr/>
            <p:nvPr/>
          </p:nvSpPr>
          <p:spPr>
            <a:xfrm>
              <a:off x="2698812" y="4385568"/>
              <a:ext cx="7412854" cy="16512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just"/>
              <a:r>
                <a:rPr lang="en-US" sz="2000" b="1" dirty="0">
                  <a:latin typeface="Arial Black" panose="020B0A04020102020204" pitchFamily="34" charset="0"/>
                </a:rPr>
                <a:t>                 </a:t>
              </a:r>
              <a:r>
                <a:rPr lang="en-US" sz="4500" spc="-614" dirty="0">
                  <a:solidFill>
                    <a:srgbClr val="FFFFFF"/>
                  </a:solidFill>
                  <a:latin typeface="Arial"/>
                  <a:ea typeface="+mj-ea"/>
                  <a:cs typeface="Arial"/>
                </a:rPr>
                <a:t>I n t e l l e c t  S r i r a m                                 </a:t>
              </a:r>
            </a:p>
            <a:p>
              <a:pPr algn="just"/>
              <a:r>
                <a:rPr lang="en-US" sz="2000" b="1" dirty="0">
                  <a:latin typeface="Arial Black" panose="020B0A04020102020204" pitchFamily="34" charset="0"/>
                </a:rPr>
                <a:t>                                                    </a:t>
              </a:r>
            </a:p>
            <a:p>
              <a:pPr algn="just"/>
              <a:r>
                <a:rPr lang="en-US" sz="2000" b="1" dirty="0">
                  <a:latin typeface="Arial Black" panose="020B0A04020102020204" pitchFamily="34" charset="0"/>
                </a:rPr>
                <a:t>                                                       </a:t>
              </a:r>
              <a:r>
                <a:rPr lang="en-US" sz="2000" b="1" i="1" dirty="0">
                  <a:solidFill>
                    <a:srgbClr val="92D050"/>
                  </a:solidFill>
                  <a:latin typeface="Arial Black" panose="020B0A04020102020204" pitchFamily="34" charset="0"/>
                </a:rPr>
                <a:t>Subscribed</a:t>
              </a:r>
              <a:endParaRPr lang="en-IN" sz="2000" b="1" i="1" dirty="0">
                <a:solidFill>
                  <a:srgbClr val="92D050"/>
                </a:solidFill>
                <a:latin typeface="Arial Black" panose="020B0A04020102020204" pitchFamily="34" charset="0"/>
              </a:endParaRPr>
            </a:p>
          </p:txBody>
        </p:sp>
        <p:pic>
          <p:nvPicPr>
            <p:cNvPr id="5" name="Picture 4">
              <a:extLst>
                <a:ext uri="{FF2B5EF4-FFF2-40B4-BE49-F238E27FC236}">
                  <a16:creationId xmlns:a16="http://schemas.microsoft.com/office/drawing/2014/main" id="{8500A988-2170-488F-8C0C-E2615F4FCDB3}"/>
                </a:ext>
              </a:extLst>
            </p:cNvPr>
            <p:cNvPicPr>
              <a:picLocks noChangeAspect="1"/>
            </p:cNvPicPr>
            <p:nvPr/>
          </p:nvPicPr>
          <p:blipFill>
            <a:blip r:embed="rId2"/>
            <a:stretch>
              <a:fillRect/>
            </a:stretch>
          </p:blipFill>
          <p:spPr>
            <a:xfrm>
              <a:off x="9064563" y="5102256"/>
              <a:ext cx="857250" cy="819150"/>
            </a:xfrm>
            <a:prstGeom prst="rect">
              <a:avLst/>
            </a:prstGeom>
          </p:spPr>
        </p:pic>
        <p:pic>
          <p:nvPicPr>
            <p:cNvPr id="7" name="Picture 6">
              <a:extLst>
                <a:ext uri="{FF2B5EF4-FFF2-40B4-BE49-F238E27FC236}">
                  <a16:creationId xmlns:a16="http://schemas.microsoft.com/office/drawing/2014/main" id="{12865672-CAE2-406E-AA24-8B15DF2E80AF}"/>
                </a:ext>
              </a:extLst>
            </p:cNvPr>
            <p:cNvPicPr>
              <a:picLocks noChangeAspect="1"/>
            </p:cNvPicPr>
            <p:nvPr/>
          </p:nvPicPr>
          <p:blipFill>
            <a:blip r:embed="rId3"/>
            <a:stretch>
              <a:fillRect/>
            </a:stretch>
          </p:blipFill>
          <p:spPr>
            <a:xfrm>
              <a:off x="2781052" y="4597183"/>
              <a:ext cx="1228017" cy="1228017"/>
            </a:xfrm>
            <a:prstGeom prst="rect">
              <a:avLst/>
            </a:prstGeom>
          </p:spPr>
        </p:pic>
        <p:cxnSp>
          <p:nvCxnSpPr>
            <p:cNvPr id="9" name="Straight Connector 8">
              <a:extLst>
                <a:ext uri="{FF2B5EF4-FFF2-40B4-BE49-F238E27FC236}">
                  <a16:creationId xmlns:a16="http://schemas.microsoft.com/office/drawing/2014/main" id="{35A6C47D-4613-4F40-8140-806BDACFDD3A}"/>
                </a:ext>
              </a:extLst>
            </p:cNvPr>
            <p:cNvCxnSpPr>
              <a:cxnSpLocks/>
            </p:cNvCxnSpPr>
            <p:nvPr/>
          </p:nvCxnSpPr>
          <p:spPr>
            <a:xfrm>
              <a:off x="4110361" y="4627447"/>
              <a:ext cx="0" cy="1187429"/>
            </a:xfrm>
            <a:prstGeom prst="line">
              <a:avLst/>
            </a:prstGeom>
          </p:spPr>
          <p:style>
            <a:lnRef idx="3">
              <a:schemeClr val="accent6"/>
            </a:lnRef>
            <a:fillRef idx="0">
              <a:schemeClr val="accent6"/>
            </a:fillRef>
            <a:effectRef idx="2">
              <a:schemeClr val="accent6"/>
            </a:effectRef>
            <a:fontRef idx="minor">
              <a:schemeClr val="tx1"/>
            </a:fontRef>
          </p:style>
        </p:cxnSp>
      </p:grpSp>
      <p:sp>
        <p:nvSpPr>
          <p:cNvPr id="8" name="TextBox 7">
            <a:extLst>
              <a:ext uri="{FF2B5EF4-FFF2-40B4-BE49-F238E27FC236}">
                <a16:creationId xmlns:a16="http://schemas.microsoft.com/office/drawing/2014/main" id="{B72D9A32-E123-4066-980F-D7AF4A602B63}"/>
              </a:ext>
            </a:extLst>
          </p:cNvPr>
          <p:cNvSpPr txBox="1"/>
          <p:nvPr/>
        </p:nvSpPr>
        <p:spPr>
          <a:xfrm>
            <a:off x="2601159" y="5417561"/>
            <a:ext cx="8049828" cy="872034"/>
          </a:xfrm>
          <a:prstGeom prst="rect">
            <a:avLst/>
          </a:prstGeom>
          <a:noFill/>
        </p:spPr>
        <p:txBody>
          <a:bodyPr wrap="square">
            <a:spAutoFit/>
          </a:bodyPr>
          <a:lstStyle/>
          <a:p>
            <a:pPr>
              <a:lnSpc>
                <a:spcPct val="150000"/>
              </a:lnSpc>
            </a:pPr>
            <a:r>
              <a:rPr lang="en-US" dirty="0">
                <a:solidFill>
                  <a:prstClr val="white"/>
                </a:solidFill>
                <a:latin typeface="Arial" panose="020B0604020202020204" pitchFamily="34" charset="0"/>
                <a:cs typeface="Arial" panose="020B0604020202020204" pitchFamily="34" charset="0"/>
              </a:rPr>
              <a:t>LinkedIn : </a:t>
            </a:r>
            <a:r>
              <a:rPr lang="en-IN" dirty="0">
                <a:solidFill>
                  <a:prstClr val="white"/>
                </a:solidFill>
                <a:latin typeface="Arial" panose="020B0604020202020204" pitchFamily="34" charset="0"/>
                <a:cs typeface="Arial" panose="020B0604020202020204" pitchFamily="34" charset="0"/>
                <a:hlinkClick r:id="rId4"/>
              </a:rPr>
              <a:t>https://www.linkedin.com/in/sriram-balasubramanian-374566166/</a:t>
            </a:r>
            <a:endParaRPr lang="en-IN" dirty="0">
              <a:solidFill>
                <a:prstClr val="white"/>
              </a:solidFill>
              <a:latin typeface="Arial" panose="020B0604020202020204" pitchFamily="34" charset="0"/>
              <a:cs typeface="Arial" panose="020B0604020202020204" pitchFamily="34" charset="0"/>
            </a:endParaRPr>
          </a:p>
          <a:p>
            <a:pPr>
              <a:lnSpc>
                <a:spcPct val="150000"/>
              </a:lnSpc>
            </a:pPr>
            <a:r>
              <a:rPr lang="en-IN" dirty="0">
                <a:solidFill>
                  <a:prstClr val="white"/>
                </a:solidFill>
                <a:latin typeface="Arial" panose="020B0604020202020204" pitchFamily="34" charset="0"/>
                <a:cs typeface="Arial" panose="020B0604020202020204" pitchFamily="34" charset="0"/>
              </a:rPr>
              <a:t>GitHub</a:t>
            </a:r>
            <a:r>
              <a:rPr lang="en-IN" dirty="0">
                <a:solidFill>
                  <a:srgbClr val="0070C0"/>
                </a:solidFill>
                <a:latin typeface="Arial" panose="020B0604020202020204" pitchFamily="34" charset="0"/>
                <a:cs typeface="Arial" panose="020B0604020202020204" pitchFamily="34" charset="0"/>
              </a:rPr>
              <a:t> </a:t>
            </a:r>
            <a:r>
              <a:rPr lang="en-IN" dirty="0">
                <a:solidFill>
                  <a:prstClr val="white"/>
                </a:solidFill>
                <a:latin typeface="Arial" panose="020B0604020202020204" pitchFamily="34" charset="0"/>
                <a:cs typeface="Arial" panose="020B0604020202020204" pitchFamily="34" charset="0"/>
              </a:rPr>
              <a:t>:  </a:t>
            </a:r>
            <a:r>
              <a:rPr lang="en-IN" dirty="0">
                <a:solidFill>
                  <a:srgbClr val="00B0F0"/>
                </a:solidFill>
                <a:latin typeface="Arial" panose="020B0604020202020204" pitchFamily="34" charset="0"/>
                <a:cs typeface="Arial" panose="020B0604020202020204" pitchFamily="34" charset="0"/>
                <a:hlinkClick r:id="rId5"/>
              </a:rPr>
              <a:t>https://github.com/intellectsriram</a:t>
            </a:r>
            <a:endParaRPr lang="en-IN"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09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View</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1800" dirty="0">
                <a:solidFill>
                  <a:schemeClr val="bg1"/>
                </a:solidFill>
                <a:latin typeface="Arial" panose="020B0604020202020204" pitchFamily="34" charset="0"/>
                <a:ea typeface="Tahoma" panose="020B0604030504040204" pitchFamily="34" charset="0"/>
                <a:cs typeface="Arial" panose="020B0604020202020204" pitchFamily="34" charset="0"/>
              </a:rPr>
              <a:t>On one side, </a:t>
            </a:r>
            <a:r>
              <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rPr>
              <a:t>Artificial Intelligence</a:t>
            </a:r>
            <a:r>
              <a:rPr lang="en-US" sz="1800" dirty="0">
                <a:solidFill>
                  <a:schemeClr val="bg1"/>
                </a:solidFill>
                <a:latin typeface="Arial" panose="020B0604020202020204" pitchFamily="34" charset="0"/>
                <a:ea typeface="Tahoma" panose="020B0604030504040204" pitchFamily="34" charset="0"/>
                <a:cs typeface="Arial" panose="020B0604020202020204" pitchFamily="34" charset="0"/>
              </a:rPr>
              <a:t> is viewed as all ‘</a:t>
            </a:r>
            <a:r>
              <a:rPr lang="en-US" sz="1800" dirty="0">
                <a:solidFill>
                  <a:srgbClr val="FFFF00"/>
                </a:solidFill>
                <a:latin typeface="Arial" panose="020B0604020202020204" pitchFamily="34" charset="0"/>
                <a:ea typeface="Tahoma" panose="020B0604030504040204" pitchFamily="34" charset="0"/>
                <a:cs typeface="Arial" panose="020B0604020202020204" pitchFamily="34" charset="0"/>
              </a:rPr>
              <a:t>Robots or Bots</a:t>
            </a:r>
            <a:r>
              <a:rPr lang="en-US" sz="1800" dirty="0">
                <a:solidFill>
                  <a:schemeClr val="bg1"/>
                </a:solidFill>
                <a:latin typeface="Arial" panose="020B0604020202020204" pitchFamily="34" charset="0"/>
                <a:ea typeface="Tahoma" panose="020B0604030504040204" pitchFamily="34" charset="0"/>
                <a:cs typeface="Arial" panose="020B0604020202020204" pitchFamily="34" charset="0"/>
              </a:rPr>
              <a:t>' and that everyone in the country is worried about their job being displaced by a machine. (There are projections by the World Economic Forum of 5 million jobs being lost. Clerical is being targeted as one of the primary sectors, and finance, law are others that are being targeted as well.) Bots are a type of AI system that are often used for telemarketing and sales interactions, taking the place of humans. </a:t>
            </a:r>
          </a:p>
          <a:p>
            <a:pPr marL="0" indent="0" algn="just">
              <a:lnSpc>
                <a:spcPct val="150000"/>
              </a:lnSpc>
              <a:spcBef>
                <a:spcPts val="0"/>
              </a:spcBef>
              <a:buNone/>
            </a:pPr>
            <a:endParaRPr lang="en-US" sz="1800" dirty="0">
              <a:solidFill>
                <a:schemeClr val="bg1"/>
              </a:solidFill>
              <a:latin typeface="Arial" panose="020B0604020202020204" pitchFamily="34" charset="0"/>
              <a:ea typeface="Tahoma" panose="020B0604030504040204" pitchFamily="34" charset="0"/>
              <a:cs typeface="Arial" panose="020B0604020202020204" pitchFamily="34" charset="0"/>
            </a:endParaRPr>
          </a:p>
          <a:p>
            <a:pPr marL="0" indent="0" algn="just">
              <a:lnSpc>
                <a:spcPct val="150000"/>
              </a:lnSpc>
              <a:spcBef>
                <a:spcPts val="0"/>
              </a:spcBef>
              <a:buNone/>
            </a:pPr>
            <a:r>
              <a:rPr lang="en-US" sz="1800" dirty="0">
                <a:solidFill>
                  <a:schemeClr val="bg1"/>
                </a:solidFill>
                <a:latin typeface="Arial" panose="020B0604020202020204" pitchFamily="34" charset="0"/>
                <a:ea typeface="Tahoma" panose="020B0604030504040204" pitchFamily="34" charset="0"/>
                <a:cs typeface="Arial" panose="020B0604020202020204" pitchFamily="34" charset="0"/>
              </a:rPr>
              <a:t>On another side, </a:t>
            </a:r>
            <a:r>
              <a:rPr lang="en-US" sz="1800" dirty="0">
                <a:solidFill>
                  <a:schemeClr val="bg1"/>
                </a:solidFill>
                <a:effectLst/>
                <a:latin typeface="Arial" panose="020B0604020202020204" pitchFamily="34" charset="0"/>
                <a:ea typeface="Tahoma" panose="020B0604030504040204" pitchFamily="34" charset="0"/>
                <a:cs typeface="Arial" panose="020B0604020202020204" pitchFamily="34" charset="0"/>
              </a:rPr>
              <a:t>Artificial Intelligence</a:t>
            </a:r>
            <a:r>
              <a:rPr lang="en-US" sz="1800" dirty="0">
                <a:solidFill>
                  <a:schemeClr val="bg1"/>
                </a:solidFill>
                <a:latin typeface="Arial" panose="020B0604020202020204" pitchFamily="34" charset="0"/>
                <a:ea typeface="Tahoma" panose="020B0604030504040204" pitchFamily="34" charset="0"/>
                <a:cs typeface="Arial" panose="020B0604020202020204" pitchFamily="34" charset="0"/>
              </a:rPr>
              <a:t> is viewed as ‘Augmentation of the human'. So not just artificial intelligence alone, not just the human alone, but the marriage of the two, and having more the emergent properties being more than either of them.</a:t>
            </a:r>
          </a:p>
          <a:p>
            <a:pPr marL="0" indent="0" algn="just">
              <a:lnSpc>
                <a:spcPct val="150000"/>
              </a:lnSpc>
              <a:spcBef>
                <a:spcPts val="0"/>
              </a:spcBef>
              <a:buNone/>
            </a:pPr>
            <a:endParaRPr lang="en-US" sz="1800" dirty="0">
              <a:solidFill>
                <a:schemeClr val="bg1"/>
              </a:solidFill>
              <a:latin typeface="Arial" panose="020B0604020202020204" pitchFamily="34" charset="0"/>
              <a:ea typeface="Tahoma" panose="020B0604030504040204" pitchFamily="34" charset="0"/>
              <a:cs typeface="Arial" panose="020B0604020202020204" pitchFamily="34" charset="0"/>
            </a:endParaRPr>
          </a:p>
          <a:p>
            <a:pPr marL="0" indent="0" algn="ctr">
              <a:lnSpc>
                <a:spcPct val="150000"/>
              </a:lnSpc>
              <a:spcBef>
                <a:spcPts val="0"/>
              </a:spcBef>
              <a:buNone/>
            </a:pPr>
            <a:r>
              <a:rPr lang="en-US" sz="1800" dirty="0">
                <a:solidFill>
                  <a:srgbClr val="FFFF00"/>
                </a:solidFill>
                <a:effectLst/>
                <a:latin typeface="Arial" panose="020B0604020202020204" pitchFamily="34" charset="0"/>
                <a:ea typeface="Tahoma" panose="020B0604030504040204" pitchFamily="34" charset="0"/>
                <a:cs typeface="Arial" panose="020B0604020202020204" pitchFamily="34" charset="0"/>
              </a:rPr>
              <a:t>“Artificial Intelligence system will work parallelly humans for efficient work and time consuming”</a:t>
            </a:r>
            <a:endParaRPr lang="en-US" sz="1800" dirty="0">
              <a:solidFill>
                <a:srgbClr val="FFFF00"/>
              </a:solidFill>
              <a:latin typeface="Arial" panose="020B0604020202020204" pitchFamily="34" charset="0"/>
              <a:ea typeface="Tahoma" panose="020B0604030504040204" pitchFamily="34" charset="0"/>
              <a:cs typeface="Arial" panose="020B0604020202020204" pitchFamily="34" charset="0"/>
            </a:endParaRP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defTabSz="685800"/>
            <a:endParaRPr sz="1350" dirty="0">
              <a:solidFill>
                <a:srgbClr val="00B0F0"/>
              </a:solidFill>
              <a:latin typeface="Calibri"/>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Tree>
    <p:extLst>
      <p:ext uri="{BB962C8B-B14F-4D97-AF65-F5344CB8AC3E}">
        <p14:creationId xmlns:p14="http://schemas.microsoft.com/office/powerpoint/2010/main" val="393763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John McCarthy - Father of Artificial Intelligence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8" name="Picture 7">
            <a:extLst>
              <a:ext uri="{FF2B5EF4-FFF2-40B4-BE49-F238E27FC236}">
                <a16:creationId xmlns:a16="http://schemas.microsoft.com/office/drawing/2014/main" id="{927104A3-7C38-483C-BE34-E92348A9EA0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89104" y="1391268"/>
            <a:ext cx="8344502" cy="5172571"/>
          </a:xfrm>
          <a:prstGeom prst="rect">
            <a:avLst/>
          </a:prstGeom>
          <a:noFill/>
          <a:ln>
            <a:noFill/>
          </a:ln>
        </p:spPr>
      </p:pic>
    </p:spTree>
    <p:extLst>
      <p:ext uri="{BB962C8B-B14F-4D97-AF65-F5344CB8AC3E}">
        <p14:creationId xmlns:p14="http://schemas.microsoft.com/office/powerpoint/2010/main" val="3462552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AI Umbrella</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sp>
        <p:nvSpPr>
          <p:cNvPr id="2" name="TextBox 1">
            <a:extLst>
              <a:ext uri="{FF2B5EF4-FFF2-40B4-BE49-F238E27FC236}">
                <a16:creationId xmlns:a16="http://schemas.microsoft.com/office/drawing/2014/main" id="{2211B508-934C-4B24-AD33-31EB87FF6443}"/>
              </a:ext>
            </a:extLst>
          </p:cNvPr>
          <p:cNvSpPr txBox="1"/>
          <p:nvPr/>
        </p:nvSpPr>
        <p:spPr>
          <a:xfrm>
            <a:off x="542925" y="41275"/>
            <a:ext cx="4499592"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23" name="Picture 22">
            <a:extLst>
              <a:ext uri="{FF2B5EF4-FFF2-40B4-BE49-F238E27FC236}">
                <a16:creationId xmlns:a16="http://schemas.microsoft.com/office/drawing/2014/main" id="{B793CB05-FDE3-428B-9B0A-E788CF17500C}"/>
              </a:ext>
            </a:extLst>
          </p:cNvPr>
          <p:cNvPicPr>
            <a:picLocks noChangeAspect="1"/>
          </p:cNvPicPr>
          <p:nvPr/>
        </p:nvPicPr>
        <p:blipFill>
          <a:blip r:embed="rId2"/>
          <a:stretch>
            <a:fillRect/>
          </a:stretch>
        </p:blipFill>
        <p:spPr>
          <a:xfrm>
            <a:off x="2393226" y="1280665"/>
            <a:ext cx="6591300" cy="4886325"/>
          </a:xfrm>
          <a:prstGeom prst="rect">
            <a:avLst/>
          </a:prstGeom>
        </p:spPr>
      </p:pic>
      <p:sp>
        <p:nvSpPr>
          <p:cNvPr id="25" name="TextBox 24">
            <a:extLst>
              <a:ext uri="{FF2B5EF4-FFF2-40B4-BE49-F238E27FC236}">
                <a16:creationId xmlns:a16="http://schemas.microsoft.com/office/drawing/2014/main" id="{9E4A2BD6-7674-462C-A269-963195E5B7F2}"/>
              </a:ext>
            </a:extLst>
          </p:cNvPr>
          <p:cNvSpPr txBox="1"/>
          <p:nvPr/>
        </p:nvSpPr>
        <p:spPr>
          <a:xfrm>
            <a:off x="2366592" y="6170394"/>
            <a:ext cx="6591300" cy="646331"/>
          </a:xfrm>
          <a:prstGeom prst="rect">
            <a:avLst/>
          </a:prstGeom>
          <a:noFill/>
        </p:spPr>
        <p:txBody>
          <a:bodyPr wrap="square">
            <a:spAutoFit/>
          </a:bodyPr>
          <a:lstStyle/>
          <a:p>
            <a:pPr marL="25400" marR="10160" lvl="0" indent="-2540" algn="ctr" defTabSz="914400"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10" normalizeH="0" baseline="0" noProof="0" dirty="0">
                <a:ln>
                  <a:noFill/>
                </a:ln>
                <a:solidFill>
                  <a:prstClr val="white"/>
                </a:solidFill>
                <a:effectLst/>
                <a:uLnTx/>
                <a:uFillTx/>
                <a:latin typeface="Segoe UI"/>
                <a:ea typeface="+mn-ea"/>
                <a:cs typeface="Segoe UI"/>
              </a:rPr>
              <a:t>Deep Learning uses  neural networks </a:t>
            </a:r>
            <a:r>
              <a:rPr kumimoji="0" lang="en-US" sz="1800" b="0" i="0" u="none" strike="noStrike" kern="1200" cap="none" spc="-20" normalizeH="0" baseline="0" noProof="0" dirty="0">
                <a:ln>
                  <a:noFill/>
                </a:ln>
                <a:solidFill>
                  <a:prstClr val="white"/>
                </a:solidFill>
                <a:effectLst/>
                <a:uLnTx/>
                <a:uFillTx/>
                <a:latin typeface="Segoe UI"/>
                <a:ea typeface="+mn-ea"/>
                <a:cs typeface="Segoe UI"/>
              </a:rPr>
              <a:t>to  simulate </a:t>
            </a:r>
            <a:r>
              <a:rPr kumimoji="0" lang="en-US" sz="1800" b="0" i="0" u="none" strike="noStrike" kern="1200" cap="none" spc="-10" normalizeH="0" baseline="0" noProof="0" dirty="0">
                <a:ln>
                  <a:noFill/>
                </a:ln>
                <a:solidFill>
                  <a:prstClr val="white"/>
                </a:solidFill>
                <a:effectLst/>
                <a:uLnTx/>
                <a:uFillTx/>
                <a:latin typeface="Segoe UI"/>
                <a:ea typeface="+mn-ea"/>
                <a:cs typeface="Segoe UI"/>
              </a:rPr>
              <a:t>human</a:t>
            </a:r>
            <a:r>
              <a:rPr kumimoji="0" lang="en-US" sz="1800" b="0" i="0" u="none" strike="noStrike" kern="1200" cap="none" spc="-130" normalizeH="0" baseline="0" noProof="0" dirty="0">
                <a:ln>
                  <a:noFill/>
                </a:ln>
                <a:solidFill>
                  <a:prstClr val="white"/>
                </a:solidFill>
                <a:effectLst/>
                <a:uLnTx/>
                <a:uFillTx/>
                <a:latin typeface="Segoe UI"/>
                <a:ea typeface="+mn-ea"/>
                <a:cs typeface="Segoe UI"/>
              </a:rPr>
              <a:t> </a:t>
            </a:r>
            <a:r>
              <a:rPr kumimoji="0" lang="en-US" sz="1800" b="0" i="0" u="none" strike="noStrike" kern="1200" cap="none" spc="-20" normalizeH="0" baseline="0" noProof="0" dirty="0">
                <a:ln>
                  <a:noFill/>
                </a:ln>
                <a:solidFill>
                  <a:prstClr val="white"/>
                </a:solidFill>
                <a:effectLst/>
                <a:uLnTx/>
                <a:uFillTx/>
                <a:latin typeface="Segoe UI"/>
                <a:ea typeface="+mn-ea"/>
                <a:cs typeface="Segoe UI"/>
              </a:rPr>
              <a:t>like  </a:t>
            </a:r>
            <a:r>
              <a:rPr kumimoji="0" lang="en-US" sz="1800" b="0" i="0" u="none" strike="noStrike" kern="1200" cap="none" spc="-10" normalizeH="0" baseline="0" noProof="0" dirty="0">
                <a:ln>
                  <a:noFill/>
                </a:ln>
                <a:solidFill>
                  <a:prstClr val="white"/>
                </a:solidFill>
                <a:effectLst/>
                <a:uLnTx/>
                <a:uFillTx/>
                <a:latin typeface="Segoe UI"/>
                <a:ea typeface="+mn-ea"/>
                <a:cs typeface="Segoe UI"/>
              </a:rPr>
              <a:t>decision</a:t>
            </a:r>
            <a:r>
              <a:rPr kumimoji="0" lang="en-US" sz="1800" b="0" i="0" u="none" strike="noStrike" kern="1200" cap="none" spc="-40" normalizeH="0" baseline="0" noProof="0" dirty="0">
                <a:ln>
                  <a:noFill/>
                </a:ln>
                <a:solidFill>
                  <a:prstClr val="white"/>
                </a:solidFill>
                <a:effectLst/>
                <a:uLnTx/>
                <a:uFillTx/>
                <a:latin typeface="Segoe UI"/>
                <a:ea typeface="+mn-ea"/>
                <a:cs typeface="Segoe UI"/>
              </a:rPr>
              <a:t> </a:t>
            </a:r>
            <a:r>
              <a:rPr kumimoji="0" lang="en-US" sz="1800" b="0" i="0" u="none" strike="noStrike" kern="1200" cap="none" spc="-10" normalizeH="0" baseline="0" noProof="0" dirty="0">
                <a:ln>
                  <a:noFill/>
                </a:ln>
                <a:solidFill>
                  <a:prstClr val="white"/>
                </a:solidFill>
                <a:effectLst/>
                <a:uLnTx/>
                <a:uFillTx/>
                <a:latin typeface="Segoe UI"/>
                <a:ea typeface="+mn-ea"/>
                <a:cs typeface="Segoe UI"/>
              </a:rPr>
              <a:t>making</a:t>
            </a:r>
            <a:endParaRPr kumimoji="0" lang="en-US" sz="1800" b="0" i="0" u="none" strike="noStrike" kern="1200" cap="none" spc="0" normalizeH="0" baseline="0" noProof="0" dirty="0">
              <a:ln>
                <a:noFill/>
              </a:ln>
              <a:solidFill>
                <a:prstClr val="white"/>
              </a:solidFill>
              <a:effectLst/>
              <a:uLnTx/>
              <a:uFillTx/>
              <a:latin typeface="Segoe UI"/>
              <a:ea typeface="+mn-ea"/>
              <a:cs typeface="Segoe UI"/>
            </a:endParaRPr>
          </a:p>
        </p:txBody>
      </p:sp>
      <p:pic>
        <p:nvPicPr>
          <p:cNvPr id="27" name="Picture 26">
            <a:extLst>
              <a:ext uri="{FF2B5EF4-FFF2-40B4-BE49-F238E27FC236}">
                <a16:creationId xmlns:a16="http://schemas.microsoft.com/office/drawing/2014/main" id="{209FB4D5-7E20-4387-BE15-84770835C52E}"/>
              </a:ext>
            </a:extLst>
          </p:cNvPr>
          <p:cNvPicPr>
            <a:picLocks noChangeAspect="1"/>
          </p:cNvPicPr>
          <p:nvPr/>
        </p:nvPicPr>
        <p:blipFill>
          <a:blip r:embed="rId3"/>
          <a:stretch>
            <a:fillRect/>
          </a:stretch>
        </p:blipFill>
        <p:spPr>
          <a:xfrm>
            <a:off x="11381172" y="0"/>
            <a:ext cx="810827" cy="952722"/>
          </a:xfrm>
          <a:prstGeom prst="rect">
            <a:avLst/>
          </a:prstGeom>
        </p:spPr>
      </p:pic>
    </p:spTree>
    <p:extLst>
      <p:ext uri="{BB962C8B-B14F-4D97-AF65-F5344CB8AC3E}">
        <p14:creationId xmlns:p14="http://schemas.microsoft.com/office/powerpoint/2010/main" val="3591168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Intelligence – State of the Practice</a:t>
            </a:r>
            <a:endParaRPr lang="en-IN" sz="3200"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90CAAAA4-2894-4E89-87E3-9DBCE61096A5}"/>
              </a:ext>
            </a:extLst>
          </p:cNvPr>
          <p:cNvSpPr>
            <a:spLocks noGrp="1"/>
          </p:cNvSpPr>
          <p:nvPr>
            <p:ph idx="1"/>
          </p:nvPr>
        </p:nvSpPr>
        <p:spPr>
          <a:xfrm>
            <a:off x="542925" y="1104900"/>
            <a:ext cx="11172825" cy="5467350"/>
          </a:xfrm>
        </p:spPr>
        <p:txBody>
          <a:bodyPr>
            <a:normAutofit/>
          </a:bodyPr>
          <a:lstStyle/>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Three big improvements in technology are:-</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On demand computing</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Huge volume of data</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Better computing power</a:t>
            </a:r>
          </a:p>
          <a:p>
            <a:pPr algn="just">
              <a:lnSpc>
                <a:spcPct val="150000"/>
              </a:lnSpc>
              <a:spcBef>
                <a:spcPts val="0"/>
              </a:spcBef>
            </a:pPr>
            <a:endParaRPr lang="en-US" sz="2000" dirty="0">
              <a:solidFill>
                <a:schemeClr val="bg1"/>
              </a:solidFill>
              <a:latin typeface="Arial" panose="020B0604020202020204" pitchFamily="34" charset="0"/>
              <a:cs typeface="Arial" panose="020B0604020202020204" pitchFamily="34" charset="0"/>
            </a:endParaRPr>
          </a:p>
          <a:p>
            <a:pPr marL="0" indent="0" algn="just">
              <a:lnSpc>
                <a:spcPct val="150000"/>
              </a:lnSpc>
              <a:spcBef>
                <a:spcPts val="0"/>
              </a:spcBef>
              <a:buNone/>
            </a:pPr>
            <a:r>
              <a:rPr lang="en-US" sz="2000" dirty="0">
                <a:solidFill>
                  <a:schemeClr val="bg1"/>
                </a:solidFill>
                <a:latin typeface="Arial" panose="020B0604020202020204" pitchFamily="34" charset="0"/>
                <a:cs typeface="Arial" panose="020B0604020202020204" pitchFamily="34" charset="0"/>
              </a:rPr>
              <a:t>Many commercial applications work on the basis of supervised machine learning</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Compare and predict images</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Translate transcripts into multiple languages</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Recognize and connect voice based on transcripts</a:t>
            </a:r>
          </a:p>
          <a:p>
            <a:pPr algn="just">
              <a:lnSpc>
                <a:spcPct val="150000"/>
              </a:lnSpc>
              <a:spcBef>
                <a:spcPts val="0"/>
              </a:spcBef>
              <a:buSzPct val="500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Predict percentage of successful loan repayments</a:t>
            </a:r>
            <a:endParaRPr lang="en-IN" sz="20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Welcome Artificial Intelligence Expert</a:t>
            </a:r>
            <a:endPar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0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Examples for Artificial Intelligence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pic>
        <p:nvPicPr>
          <p:cNvPr id="9" name="Picture 8">
            <a:extLst>
              <a:ext uri="{FF2B5EF4-FFF2-40B4-BE49-F238E27FC236}">
                <a16:creationId xmlns:a16="http://schemas.microsoft.com/office/drawing/2014/main" id="{A6D0912E-6E6D-4E5F-878C-7411F05755CF}"/>
              </a:ext>
            </a:extLst>
          </p:cNvPr>
          <p:cNvPicPr>
            <a:picLocks noChangeAspect="1"/>
          </p:cNvPicPr>
          <p:nvPr/>
        </p:nvPicPr>
        <p:blipFill>
          <a:blip r:embed="rId3"/>
          <a:stretch>
            <a:fillRect/>
          </a:stretch>
        </p:blipFill>
        <p:spPr>
          <a:xfrm>
            <a:off x="2673882" y="1255024"/>
            <a:ext cx="6058664" cy="2770415"/>
          </a:xfrm>
          <a:prstGeom prst="rect">
            <a:avLst/>
          </a:prstGeom>
        </p:spPr>
      </p:pic>
      <p:pic>
        <p:nvPicPr>
          <p:cNvPr id="12" name="Picture 11">
            <a:extLst>
              <a:ext uri="{FF2B5EF4-FFF2-40B4-BE49-F238E27FC236}">
                <a16:creationId xmlns:a16="http://schemas.microsoft.com/office/drawing/2014/main" id="{CFC10764-3E82-4A72-999A-5594CBAAC9A7}"/>
              </a:ext>
            </a:extLst>
          </p:cNvPr>
          <p:cNvPicPr>
            <a:picLocks noChangeAspect="1"/>
          </p:cNvPicPr>
          <p:nvPr/>
        </p:nvPicPr>
        <p:blipFill>
          <a:blip r:embed="rId4"/>
          <a:stretch>
            <a:fillRect/>
          </a:stretch>
        </p:blipFill>
        <p:spPr>
          <a:xfrm>
            <a:off x="2673882" y="4024514"/>
            <a:ext cx="6058664" cy="2683625"/>
          </a:xfrm>
          <a:prstGeom prst="rect">
            <a:avLst/>
          </a:prstGeom>
        </p:spPr>
      </p:pic>
    </p:spTree>
    <p:extLst>
      <p:ext uri="{BB962C8B-B14F-4D97-AF65-F5344CB8AC3E}">
        <p14:creationId xmlns:p14="http://schemas.microsoft.com/office/powerpoint/2010/main" val="188593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DCE2E3"/>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title"/>
          </p:nvPr>
        </p:nvSpPr>
        <p:spPr>
          <a:xfrm>
            <a:off x="1332024" y="3167455"/>
            <a:ext cx="10084813" cy="755762"/>
          </a:xfrm>
          <a:prstGeom prst="rect">
            <a:avLst/>
          </a:prstGeom>
        </p:spPr>
        <p:txBody>
          <a:bodyPr vert="horz" wrap="square" lIns="0" tIns="16933" rIns="0" bIns="0" rtlCol="0">
            <a:spAutoFit/>
          </a:bodyPr>
          <a:lstStyle/>
          <a:p>
            <a:pPr marL="8467" marR="6774" indent="5080" algn="ctr">
              <a:spcBef>
                <a:spcPts val="67"/>
              </a:spcBef>
            </a:pPr>
            <a:r>
              <a:rPr lang="en-IN" spc="-3" dirty="0">
                <a:solidFill>
                  <a:srgbClr val="002060"/>
                </a:solidFill>
              </a:rPr>
              <a:t>Artificial Intelligence Vs Humans</a:t>
            </a:r>
          </a:p>
        </p:txBody>
      </p:sp>
    </p:spTree>
    <p:extLst>
      <p:ext uri="{BB962C8B-B14F-4D97-AF65-F5344CB8AC3E}">
        <p14:creationId xmlns:p14="http://schemas.microsoft.com/office/powerpoint/2010/main" val="86457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3E526-8F4C-496E-B8F9-C323006A2914}"/>
              </a:ext>
            </a:extLst>
          </p:cNvPr>
          <p:cNvSpPr>
            <a:spLocks noGrp="1"/>
          </p:cNvSpPr>
          <p:nvPr>
            <p:ph type="title"/>
          </p:nvPr>
        </p:nvSpPr>
        <p:spPr>
          <a:xfrm>
            <a:off x="542925" y="212725"/>
            <a:ext cx="11172825" cy="720725"/>
          </a:xfrm>
        </p:spPr>
        <p:txBody>
          <a:bodyPr>
            <a:normAutofit/>
          </a:bodyPr>
          <a:lstStyle/>
          <a:p>
            <a:r>
              <a:rPr lang="en-US" sz="3200" dirty="0">
                <a:solidFill>
                  <a:schemeClr val="bg1"/>
                </a:solidFill>
                <a:latin typeface="Arial" panose="020B0604020202020204" pitchFamily="34" charset="0"/>
                <a:cs typeface="Arial" panose="020B0604020202020204" pitchFamily="34" charset="0"/>
              </a:rPr>
              <a:t>Artificial Vs Human Intelligence</a:t>
            </a:r>
            <a:endParaRPr lang="en-IN" sz="3200" dirty="0">
              <a:solidFill>
                <a:schemeClr val="bg1"/>
              </a:solidFill>
              <a:latin typeface="Arial" panose="020B0604020202020204" pitchFamily="34" charset="0"/>
              <a:cs typeface="Arial" panose="020B0604020202020204" pitchFamily="34" charset="0"/>
            </a:endParaRPr>
          </a:p>
        </p:txBody>
      </p:sp>
      <p:sp>
        <p:nvSpPr>
          <p:cNvPr id="7" name="object 2">
            <a:extLst>
              <a:ext uri="{FF2B5EF4-FFF2-40B4-BE49-F238E27FC236}">
                <a16:creationId xmlns:a16="http://schemas.microsoft.com/office/drawing/2014/main" id="{CE41E56F-360E-4E7A-8A25-FEAF3CD89E6E}"/>
              </a:ext>
            </a:extLst>
          </p:cNvPr>
          <p:cNvSpPr/>
          <p:nvPr/>
        </p:nvSpPr>
        <p:spPr>
          <a:xfrm>
            <a:off x="706120" y="1007917"/>
            <a:ext cx="10779763" cy="38099"/>
          </a:xfrm>
          <a:prstGeom prst="rect">
            <a:avLst/>
          </a:prstGeom>
          <a:solidFill>
            <a:srgbClr val="00B0F0"/>
          </a:solidFill>
          <a:ln>
            <a:solidFill>
              <a:srgbClr val="00B0F0"/>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srgbClr val="00B0F0"/>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A13B6E1-0C82-4872-B20C-CB62FF564085}"/>
              </a:ext>
            </a:extLst>
          </p:cNvPr>
          <p:cNvPicPr>
            <a:picLocks noChangeAspect="1"/>
          </p:cNvPicPr>
          <p:nvPr/>
        </p:nvPicPr>
        <p:blipFill>
          <a:blip r:embed="rId2"/>
          <a:stretch>
            <a:fillRect/>
          </a:stretch>
        </p:blipFill>
        <p:spPr>
          <a:xfrm>
            <a:off x="11381172" y="0"/>
            <a:ext cx="810827" cy="952722"/>
          </a:xfrm>
          <a:prstGeom prst="rect">
            <a:avLst/>
          </a:prstGeom>
        </p:spPr>
      </p:pic>
      <p:sp>
        <p:nvSpPr>
          <p:cNvPr id="3" name="TextBox 2">
            <a:extLst>
              <a:ext uri="{FF2B5EF4-FFF2-40B4-BE49-F238E27FC236}">
                <a16:creationId xmlns:a16="http://schemas.microsoft.com/office/drawing/2014/main" id="{C3765BFE-3BBE-45C2-9AEA-C146E8FD48BF}"/>
              </a:ext>
            </a:extLst>
          </p:cNvPr>
          <p:cNvSpPr txBox="1"/>
          <p:nvPr/>
        </p:nvSpPr>
        <p:spPr>
          <a:xfrm>
            <a:off x="542925" y="41275"/>
            <a:ext cx="3771623" cy="369332"/>
          </a:xfrm>
          <a:prstGeom prst="rect">
            <a:avLst/>
          </a:prstGeom>
          <a:noFill/>
        </p:spPr>
        <p:txBody>
          <a:bodyPr wrap="square" rtlCol="0">
            <a:spAutoFit/>
          </a:bodyPr>
          <a:lstStyle/>
          <a:p>
            <a:r>
              <a:rPr lang="en-US" dirty="0">
                <a:solidFill>
                  <a:schemeClr val="accent2"/>
                </a:solidFill>
              </a:rPr>
              <a:t>Welcome Artificial Intelligence Expert</a:t>
            </a:r>
            <a:endParaRPr lang="en-IN" dirty="0">
              <a:solidFill>
                <a:schemeClr val="accent2"/>
              </a:solidFill>
            </a:endParaRPr>
          </a:p>
        </p:txBody>
      </p:sp>
      <p:graphicFrame>
        <p:nvGraphicFramePr>
          <p:cNvPr id="9" name="Table 8">
            <a:extLst>
              <a:ext uri="{FF2B5EF4-FFF2-40B4-BE49-F238E27FC236}">
                <a16:creationId xmlns:a16="http://schemas.microsoft.com/office/drawing/2014/main" id="{60275FB1-0F1B-4CB1-A11D-C7BC702D70C2}"/>
              </a:ext>
            </a:extLst>
          </p:cNvPr>
          <p:cNvGraphicFramePr>
            <a:graphicFrameLocks noGrp="1"/>
          </p:cNvGraphicFramePr>
          <p:nvPr>
            <p:extLst>
              <p:ext uri="{D42A27DB-BD31-4B8C-83A1-F6EECF244321}">
                <p14:modId xmlns:p14="http://schemas.microsoft.com/office/powerpoint/2010/main" val="3799122580"/>
              </p:ext>
            </p:extLst>
          </p:nvPr>
        </p:nvGraphicFramePr>
        <p:xfrm>
          <a:off x="706119" y="1340248"/>
          <a:ext cx="10779762" cy="4528885"/>
        </p:xfrm>
        <a:graphic>
          <a:graphicData uri="http://schemas.openxmlformats.org/drawingml/2006/table">
            <a:tbl>
              <a:tblPr firstRow="1" firstCol="1" bandRow="1">
                <a:tableStyleId>{22838BEF-8BB2-4498-84A7-C5851F593DF1}</a:tableStyleId>
              </a:tblPr>
              <a:tblGrid>
                <a:gridCol w="5389881">
                  <a:extLst>
                    <a:ext uri="{9D8B030D-6E8A-4147-A177-3AD203B41FA5}">
                      <a16:colId xmlns:a16="http://schemas.microsoft.com/office/drawing/2014/main" val="2913051768"/>
                    </a:ext>
                  </a:extLst>
                </a:gridCol>
                <a:gridCol w="5389881">
                  <a:extLst>
                    <a:ext uri="{9D8B030D-6E8A-4147-A177-3AD203B41FA5}">
                      <a16:colId xmlns:a16="http://schemas.microsoft.com/office/drawing/2014/main" val="942099913"/>
                    </a:ext>
                  </a:extLst>
                </a:gridCol>
              </a:tblGrid>
              <a:tr h="540385">
                <a:tc>
                  <a:txBody>
                    <a:bodyPr/>
                    <a:lstStyle/>
                    <a:p>
                      <a:pPr marL="0" marR="0" algn="ctr">
                        <a:lnSpc>
                          <a:spcPct val="150000"/>
                        </a:lnSpc>
                        <a:spcBef>
                          <a:spcPts val="0"/>
                        </a:spcBef>
                        <a:spcAft>
                          <a:spcPts val="0"/>
                        </a:spcAft>
                      </a:pPr>
                      <a:r>
                        <a:rPr lang="en-US" sz="1400" b="1" dirty="0">
                          <a:solidFill>
                            <a:srgbClr val="FFFFFF"/>
                          </a:solidFill>
                          <a:effectLst/>
                          <a:latin typeface="Arial" panose="020B0604020202020204" pitchFamily="34" charset="0"/>
                          <a:cs typeface="Arial" panose="020B0604020202020204" pitchFamily="34" charset="0"/>
                        </a:rPr>
                        <a:t>Artificial Intelligence</a:t>
                      </a:r>
                      <a:endParaRPr lang="en-IN" sz="1400" b="1" dirty="0">
                        <a:effectLst/>
                        <a:latin typeface="Arial" panose="020B0604020202020204" pitchFamily="34" charset="0"/>
                        <a:ea typeface="Tahoma" panose="020B0604030504040204" pitchFamily="34" charset="0"/>
                        <a:cs typeface="Arial" panose="020B0604020202020204" pitchFamily="34" charset="0"/>
                      </a:endParaRPr>
                    </a:p>
                  </a:txBody>
                  <a:tcPr marL="68580" marR="68580" marT="0" marB="0">
                    <a:solidFill>
                      <a:srgbClr val="00B0F0"/>
                    </a:solidFill>
                  </a:tcPr>
                </a:tc>
                <a:tc>
                  <a:txBody>
                    <a:bodyPr/>
                    <a:lstStyle/>
                    <a:p>
                      <a:pPr marL="0" marR="0" algn="ctr">
                        <a:lnSpc>
                          <a:spcPct val="150000"/>
                        </a:lnSpc>
                        <a:spcBef>
                          <a:spcPts val="0"/>
                        </a:spcBef>
                        <a:spcAft>
                          <a:spcPts val="0"/>
                        </a:spcAft>
                      </a:pPr>
                      <a:r>
                        <a:rPr lang="en-US" sz="1400" b="1" dirty="0">
                          <a:solidFill>
                            <a:srgbClr val="FFFFFF"/>
                          </a:solidFill>
                          <a:effectLst/>
                          <a:latin typeface="Arial" panose="020B0604020202020204" pitchFamily="34" charset="0"/>
                          <a:cs typeface="Arial" panose="020B0604020202020204" pitchFamily="34" charset="0"/>
                        </a:rPr>
                        <a:t>Human Intelligence</a:t>
                      </a:r>
                      <a:endParaRPr lang="en-IN" sz="1400" b="1" dirty="0">
                        <a:effectLst/>
                        <a:latin typeface="Arial" panose="020B0604020202020204" pitchFamily="34" charset="0"/>
                        <a:ea typeface="Tahoma" panose="020B0604030504040204" pitchFamily="34" charset="0"/>
                        <a:cs typeface="Arial" panose="020B0604020202020204" pitchFamily="34" charset="0"/>
                      </a:endParaRPr>
                    </a:p>
                  </a:txBody>
                  <a:tcPr marL="68580" marR="68580" marT="0" marB="0">
                    <a:solidFill>
                      <a:srgbClr val="00B0F0"/>
                    </a:solidFill>
                  </a:tcPr>
                </a:tc>
                <a:extLst>
                  <a:ext uri="{0D108BD9-81ED-4DB2-BD59-A6C34878D82A}">
                    <a16:rowId xmlns:a16="http://schemas.microsoft.com/office/drawing/2014/main" val="1648176830"/>
                  </a:ext>
                </a:extLst>
              </a:tr>
              <a:tr h="540385">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Artificial Intelligence, When given the information can be exact, every time with the speed</a:t>
                      </a:r>
                    </a:p>
                    <a:p>
                      <a:pPr marL="0" marR="0" algn="just" defTabSz="914400" rtl="0" eaLnBrk="1" latinLnBrk="0" hangingPunct="1">
                        <a:lnSpc>
                          <a:spcPct val="150000"/>
                        </a:lnSpc>
                        <a:spcBef>
                          <a:spcPts val="0"/>
                        </a:spcBef>
                        <a:spcAft>
                          <a:spcPts val="0"/>
                        </a:spcAft>
                      </a:pP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When Human Intelligence,  give the same information, it cannot be exact and is slower</a:t>
                      </a: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245430433"/>
                  </a:ext>
                </a:extLst>
              </a:tr>
              <a:tr h="540385">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Artificial Intelligence are digital</a:t>
                      </a:r>
                    </a:p>
                    <a:p>
                      <a:pPr marL="0" marR="0" algn="just" defTabSz="914400" rtl="0" eaLnBrk="1" latinLnBrk="0" hangingPunct="1">
                        <a:lnSpc>
                          <a:spcPct val="150000"/>
                        </a:lnSpc>
                        <a:spcBef>
                          <a:spcPts val="0"/>
                        </a:spcBef>
                        <a:spcAft>
                          <a:spcPts val="0"/>
                        </a:spcAft>
                      </a:pP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Human Intelligence are analogue</a:t>
                      </a: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584813623"/>
                  </a:ext>
                </a:extLst>
              </a:tr>
              <a:tr h="540385">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Artificial Intelligence uses byte addressable memory</a:t>
                      </a:r>
                    </a:p>
                    <a:p>
                      <a:pPr marL="0" marR="0" algn="just" defTabSz="914400" rtl="0" eaLnBrk="1" latinLnBrk="0" hangingPunct="1">
                        <a:lnSpc>
                          <a:spcPct val="150000"/>
                        </a:lnSpc>
                        <a:spcBef>
                          <a:spcPts val="0"/>
                        </a:spcBef>
                        <a:spcAft>
                          <a:spcPts val="0"/>
                        </a:spcAft>
                      </a:pP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Human Intelligence uses content addressable memory</a:t>
                      </a: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614771076"/>
                  </a:ext>
                </a:extLst>
              </a:tr>
              <a:tr h="540385">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There is appealing hardware/software distinction obscures in Artificial Intelligence</a:t>
                      </a:r>
                    </a:p>
                    <a:p>
                      <a:pPr marL="0" marR="0" algn="just" defTabSz="914400" rtl="0" eaLnBrk="1" latinLnBrk="0" hangingPunct="1">
                        <a:lnSpc>
                          <a:spcPct val="150000"/>
                        </a:lnSpc>
                        <a:spcBef>
                          <a:spcPts val="0"/>
                        </a:spcBef>
                        <a:spcAft>
                          <a:spcPts val="0"/>
                        </a:spcAft>
                      </a:pP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No hardware/software distinction can be made with respect to the brain or mind</a:t>
                      </a: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4103020708"/>
                  </a:ext>
                </a:extLst>
              </a:tr>
              <a:tr h="540385">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Processing and memory are performed by the different components</a:t>
                      </a:r>
                    </a:p>
                    <a:p>
                      <a:pPr marL="0" marR="0" algn="just" defTabSz="914400" rtl="0" eaLnBrk="1" latinLnBrk="0" hangingPunct="1">
                        <a:lnSpc>
                          <a:spcPct val="150000"/>
                        </a:lnSpc>
                        <a:spcBef>
                          <a:spcPts val="0"/>
                        </a:spcBef>
                        <a:spcAft>
                          <a:spcPts val="0"/>
                        </a:spcAft>
                      </a:pP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Processing and memory are performed by the same components in the brain</a:t>
                      </a: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3260104781"/>
                  </a:ext>
                </a:extLst>
              </a:tr>
              <a:tr h="540385">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Artificial Intelligence could do this if it was program to do so, but this would be counter productive</a:t>
                      </a:r>
                    </a:p>
                    <a:p>
                      <a:pPr marL="0" marR="0" algn="just" defTabSz="914400" rtl="0" eaLnBrk="1" latinLnBrk="0" hangingPunct="1">
                        <a:lnSpc>
                          <a:spcPct val="150000"/>
                        </a:lnSpc>
                        <a:spcBef>
                          <a:spcPts val="0"/>
                        </a:spcBef>
                        <a:spcAft>
                          <a:spcPts val="0"/>
                        </a:spcAft>
                      </a:pP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just" defTabSz="914400" rtl="0" eaLnBrk="1" latinLnBrk="0" hangingPunct="1">
                        <a:lnSpc>
                          <a:spcPct val="150000"/>
                        </a:lnSpc>
                        <a:spcBef>
                          <a:spcPts val="0"/>
                        </a:spcBef>
                        <a:spcAft>
                          <a:spcPts val="0"/>
                        </a:spcAft>
                      </a:pPr>
                      <a:r>
                        <a:rPr lang="en-US" sz="1200" b="1" kern="1200" dirty="0">
                          <a:solidFill>
                            <a:srgbClr val="002060"/>
                          </a:solidFill>
                          <a:effectLst/>
                          <a:latin typeface="Arial" panose="020B0604020202020204" pitchFamily="34" charset="0"/>
                          <a:ea typeface="+mn-ea"/>
                          <a:cs typeface="Arial" panose="020B0604020202020204" pitchFamily="34" charset="0"/>
                        </a:rPr>
                        <a:t>Human Intelligence can chance to forget and loose information</a:t>
                      </a:r>
                      <a:endParaRPr lang="en-IN" sz="1200" b="1" kern="1200" dirty="0">
                        <a:solidFill>
                          <a:srgbClr val="002060"/>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3790259229"/>
                  </a:ext>
                </a:extLst>
              </a:tr>
            </a:tbl>
          </a:graphicData>
        </a:graphic>
      </p:graphicFrame>
    </p:spTree>
    <p:extLst>
      <p:ext uri="{BB962C8B-B14F-4D97-AF65-F5344CB8AC3E}">
        <p14:creationId xmlns:p14="http://schemas.microsoft.com/office/powerpoint/2010/main" val="2079994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3525</TotalTime>
  <Words>1135</Words>
  <Application>Microsoft Office PowerPoint</Application>
  <PresentationFormat>Widescreen</PresentationFormat>
  <Paragraphs>153</Paragraphs>
  <Slides>28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Arial Black</vt:lpstr>
      <vt:lpstr>Calibri</vt:lpstr>
      <vt:lpstr>Calibri Light</vt:lpstr>
      <vt:lpstr>Courier New</vt:lpstr>
      <vt:lpstr>Harrington</vt:lpstr>
      <vt:lpstr>Segoe UI</vt:lpstr>
      <vt:lpstr>Trebuchet MS</vt:lpstr>
      <vt:lpstr>Office Theme</vt:lpstr>
      <vt:lpstr>1_Office Theme</vt:lpstr>
      <vt:lpstr>3_Office Theme</vt:lpstr>
      <vt:lpstr>1 . 3   A R T I F I C I A L    I N T E L L I  G E N C E    D E M O</vt:lpstr>
      <vt:lpstr>What is Artificial Intelligence?</vt:lpstr>
      <vt:lpstr>Artificial Intelligence View</vt:lpstr>
      <vt:lpstr>John McCarthy - Father of Artificial Intelligence</vt:lpstr>
      <vt:lpstr>AI Umbrella</vt:lpstr>
      <vt:lpstr>Artificial Intelligence – State of the Practice</vt:lpstr>
      <vt:lpstr>Examples for Artificial Intelligence</vt:lpstr>
      <vt:lpstr>Artificial Intelligence Vs Humans</vt:lpstr>
      <vt:lpstr>Artificial Vs Human Intelligence</vt:lpstr>
      <vt:lpstr>Human Vs Machine Evolution</vt:lpstr>
      <vt:lpstr>Human Vs Machine</vt:lpstr>
      <vt:lpstr>Disruption in Industries</vt:lpstr>
      <vt:lpstr>Disruptions in Industries</vt:lpstr>
      <vt:lpstr>Disruptions in Industries..</vt:lpstr>
      <vt:lpstr>Augmented Reality with Examples</vt:lpstr>
      <vt:lpstr>Building Capabilities  Data &amp; Data Science Team</vt:lpstr>
      <vt:lpstr>Unequal Distribution of data around the world</vt:lpstr>
      <vt:lpstr>Matured Organization </vt:lpstr>
      <vt:lpstr>Data Science and Decision Making</vt:lpstr>
      <vt:lpstr>Maturity Levels for using ML &amp; Artificial Intelligence</vt:lpstr>
      <vt:lpstr>Tools for Artificial Intelligence</vt:lpstr>
      <vt:lpstr>Artificial Intelligence Technologies</vt:lpstr>
      <vt:lpstr>Artificial Intelligence Applications</vt:lpstr>
      <vt:lpstr>Artificial Intelligence Applications</vt:lpstr>
      <vt:lpstr>Artificial Intelligence Applications across the industry</vt:lpstr>
      <vt:lpstr>Futuristic Applications</vt:lpstr>
      <vt:lpstr>Futuristic Applications </vt:lpstr>
      <vt:lpstr>  T h  a  n  k   Y  o  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dc:creator>
  <cp:lastModifiedBy>Sriram B</cp:lastModifiedBy>
  <cp:revision>363</cp:revision>
  <dcterms:created xsi:type="dcterms:W3CDTF">2020-10-10T11:44:08Z</dcterms:created>
  <dcterms:modified xsi:type="dcterms:W3CDTF">2020-11-19T02:15:01Z</dcterms:modified>
</cp:coreProperties>
</file>